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258" r:id="rId3"/>
    <p:sldId id="286" r:id="rId4"/>
    <p:sldId id="263" r:id="rId5"/>
    <p:sldId id="264" r:id="rId6"/>
    <p:sldId id="265" r:id="rId7"/>
    <p:sldId id="259" r:id="rId8"/>
    <p:sldId id="260" r:id="rId9"/>
    <p:sldId id="283" r:id="rId10"/>
    <p:sldId id="266" r:id="rId11"/>
    <p:sldId id="267" r:id="rId12"/>
    <p:sldId id="268" r:id="rId13"/>
    <p:sldId id="271" r:id="rId14"/>
    <p:sldId id="272" r:id="rId15"/>
    <p:sldId id="273" r:id="rId16"/>
    <p:sldId id="274" r:id="rId17"/>
    <p:sldId id="269" r:id="rId18"/>
    <p:sldId id="275" r:id="rId19"/>
    <p:sldId id="276" r:id="rId20"/>
    <p:sldId id="277" r:id="rId21"/>
    <p:sldId id="278" r:id="rId22"/>
    <p:sldId id="270" r:id="rId23"/>
    <p:sldId id="284" r:id="rId24"/>
    <p:sldId id="285" r:id="rId25"/>
    <p:sldId id="279" r:id="rId26"/>
    <p:sldId id="280" r:id="rId27"/>
    <p:sldId id="281" r:id="rId28"/>
    <p:sldId id="282" r:id="rId29"/>
    <p:sldId id="261" r:id="rId30"/>
    <p:sldId id="287" r:id="rId31"/>
    <p:sldId id="288" r:id="rId32"/>
    <p:sldId id="26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37"/>
    <p:restoredTop sz="80530"/>
  </p:normalViewPr>
  <p:slideViewPr>
    <p:cSldViewPr snapToGrid="0" snapToObjects="1">
      <p:cViewPr varScale="1">
        <p:scale>
          <a:sx n="74" d="100"/>
          <a:sy n="74" d="100"/>
        </p:scale>
        <p:origin x="68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F2AB95-EEF1-C748-8D21-9DC1D63E2C58}" type="datetimeFigureOut">
              <a:rPr lang="en-US" smtClean="0"/>
              <a:t>9/3/19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52A6FE-CA45-594F-B6D3-477EF484EF72}" type="slidenum">
              <a:rPr lang="en-US" smtClean="0"/>
              <a:t>‹#›</a:t>
            </a:fld>
            <a:endParaRPr lang="en-US"/>
          </a:p>
        </p:txBody>
      </p:sp>
    </p:spTree>
    <p:extLst>
      <p:ext uri="{BB962C8B-B14F-4D97-AF65-F5344CB8AC3E}">
        <p14:creationId xmlns:p14="http://schemas.microsoft.com/office/powerpoint/2010/main" val="1371058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video, we will be discussing the *art and craft of reading aloud to your students and how to use books to teach your curriculum content.  *We will review how to use a book as an anchor text for lessons, read aloud and shared reading best practices.</a:t>
            </a:r>
            <a:endParaRPr lang="en-US" dirty="0"/>
          </a:p>
        </p:txBody>
      </p:sp>
      <p:sp>
        <p:nvSpPr>
          <p:cNvPr id="4" name="Slide Number Placeholder 3"/>
          <p:cNvSpPr>
            <a:spLocks noGrp="1"/>
          </p:cNvSpPr>
          <p:nvPr>
            <p:ph type="sldNum" sz="quarter" idx="10"/>
          </p:nvPr>
        </p:nvSpPr>
        <p:spPr/>
        <p:txBody>
          <a:bodyPr/>
          <a:lstStyle/>
          <a:p>
            <a:fld id="{F752A6FE-CA45-594F-B6D3-477EF484EF72}" type="slidenum">
              <a:rPr lang="en-US" smtClean="0"/>
              <a:t>1</a:t>
            </a:fld>
            <a:endParaRPr lang="en-US"/>
          </a:p>
        </p:txBody>
      </p:sp>
    </p:spTree>
    <p:extLst>
      <p:ext uri="{BB962C8B-B14F-4D97-AF65-F5344CB8AC3E}">
        <p14:creationId xmlns:p14="http://schemas.microsoft.com/office/powerpoint/2010/main" val="671317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peaceful valley at the foot of the </a:t>
            </a:r>
            <a:r>
              <a:rPr lang="en-US" dirty="0" err="1" smtClean="0"/>
              <a:t>Balabadur</a:t>
            </a:r>
            <a:r>
              <a:rPr lang="en-US" dirty="0" smtClean="0"/>
              <a:t> Hills a farmer cultivated a field of wheat.  The soil was fertile and the spring rains had been gentle.  </a:t>
            </a:r>
          </a:p>
          <a:p>
            <a:endParaRPr lang="en-US" dirty="0" smtClean="0"/>
          </a:p>
          <a:p>
            <a:r>
              <a:rPr lang="en-US" dirty="0" smtClean="0"/>
              <a:t>*What does fertile mean?</a:t>
            </a:r>
          </a:p>
          <a:p>
            <a:endParaRPr lang="en-US" dirty="0" smtClean="0"/>
          </a:p>
          <a:p>
            <a:r>
              <a:rPr lang="en-US" dirty="0" smtClean="0"/>
              <a:t>The soil was *fertile.  Get your students to share their guesses and then affirm to them that fertile</a:t>
            </a:r>
            <a:r>
              <a:rPr lang="en-US" baseline="0" dirty="0" smtClean="0"/>
              <a:t> means farmable and ready for growing.</a:t>
            </a:r>
            <a:endParaRPr lang="en-US" dirty="0"/>
          </a:p>
        </p:txBody>
      </p:sp>
      <p:sp>
        <p:nvSpPr>
          <p:cNvPr id="4" name="Slide Number Placeholder 3"/>
          <p:cNvSpPr>
            <a:spLocks noGrp="1"/>
          </p:cNvSpPr>
          <p:nvPr>
            <p:ph type="sldNum" sz="quarter" idx="10"/>
          </p:nvPr>
        </p:nvSpPr>
        <p:spPr/>
        <p:txBody>
          <a:bodyPr/>
          <a:lstStyle/>
          <a:p>
            <a:fld id="{F752A6FE-CA45-594F-B6D3-477EF484EF72}" type="slidenum">
              <a:rPr lang="en-US" smtClean="0"/>
              <a:t>10</a:t>
            </a:fld>
            <a:endParaRPr lang="en-US"/>
          </a:p>
        </p:txBody>
      </p:sp>
    </p:spTree>
    <p:extLst>
      <p:ext uri="{BB962C8B-B14F-4D97-AF65-F5344CB8AC3E}">
        <p14:creationId xmlns:p14="http://schemas.microsoft.com/office/powerpoint/2010/main" val="577937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Life would have been good and happy were it not for six noisy crows who nested in a tree nearby.</a:t>
            </a:r>
          </a:p>
          <a:p>
            <a:endParaRPr lang="en-US" dirty="0" smtClean="0"/>
          </a:p>
          <a:p>
            <a:r>
              <a:rPr lang="en-US" dirty="0" smtClean="0"/>
              <a:t>Let’s count the crows</a:t>
            </a:r>
            <a:r>
              <a:rPr lang="en-US" baseline="0" dirty="0" smtClean="0"/>
              <a:t> in the picture together. *1, *2, *3, *4, *5, *6.  I see a *group of three crows on this side of the tree and a *group of three crows on the other side of the tree. *We know that 3 + 3 is what?</a:t>
            </a:r>
          </a:p>
          <a:p>
            <a:endParaRPr lang="en-US" baseline="0" dirty="0" smtClean="0"/>
          </a:p>
          <a:p>
            <a:r>
              <a:rPr lang="en-US" baseline="0" dirty="0" smtClean="0"/>
              <a:t>Easily turning this into a Grade K or Grade 1 math lesson on counting or addition.</a:t>
            </a:r>
            <a:endParaRPr lang="en-US" dirty="0"/>
          </a:p>
        </p:txBody>
      </p:sp>
      <p:sp>
        <p:nvSpPr>
          <p:cNvPr id="4" name="Slide Number Placeholder 3"/>
          <p:cNvSpPr>
            <a:spLocks noGrp="1"/>
          </p:cNvSpPr>
          <p:nvPr>
            <p:ph type="sldNum" sz="quarter" idx="10"/>
          </p:nvPr>
        </p:nvSpPr>
        <p:spPr/>
        <p:txBody>
          <a:bodyPr/>
          <a:lstStyle/>
          <a:p>
            <a:fld id="{F752A6FE-CA45-594F-B6D3-477EF484EF72}" type="slidenum">
              <a:rPr lang="en-US" smtClean="0"/>
              <a:t>11</a:t>
            </a:fld>
            <a:endParaRPr lang="en-US"/>
          </a:p>
        </p:txBody>
      </p:sp>
    </p:spTree>
    <p:extLst>
      <p:ext uri="{BB962C8B-B14F-4D97-AF65-F5344CB8AC3E}">
        <p14:creationId xmlns:p14="http://schemas.microsoft.com/office/powerpoint/2010/main" val="682444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when the wheat</a:t>
            </a:r>
            <a:r>
              <a:rPr lang="en-US" baseline="0" dirty="0" smtClean="0"/>
              <a:t> was about to ripen, the crows descended upon the field and pecked away at the tender grains.</a:t>
            </a:r>
          </a:p>
          <a:p>
            <a:endParaRPr lang="en-US" baseline="0" dirty="0" smtClean="0"/>
          </a:p>
          <a:p>
            <a:r>
              <a:rPr lang="en-US" baseline="0" dirty="0" smtClean="0"/>
              <a:t>Students can use context clues to determine what the word descended means based on what the crows are doing in the picture.  They are coming from the sky and landing in the field.</a:t>
            </a:r>
            <a:endParaRPr lang="en-US" dirty="0"/>
          </a:p>
        </p:txBody>
      </p:sp>
      <p:sp>
        <p:nvSpPr>
          <p:cNvPr id="4" name="Slide Number Placeholder 3"/>
          <p:cNvSpPr>
            <a:spLocks noGrp="1"/>
          </p:cNvSpPr>
          <p:nvPr>
            <p:ph type="sldNum" sz="quarter" idx="10"/>
          </p:nvPr>
        </p:nvSpPr>
        <p:spPr/>
        <p:txBody>
          <a:bodyPr/>
          <a:lstStyle/>
          <a:p>
            <a:fld id="{F752A6FE-CA45-594F-B6D3-477EF484EF72}" type="slidenum">
              <a:rPr lang="en-US" smtClean="0"/>
              <a:t>12</a:t>
            </a:fld>
            <a:endParaRPr lang="en-US"/>
          </a:p>
        </p:txBody>
      </p:sp>
    </p:spTree>
    <p:extLst>
      <p:ext uri="{BB962C8B-B14F-4D97-AF65-F5344CB8AC3E}">
        <p14:creationId xmlns:p14="http://schemas.microsoft.com/office/powerpoint/2010/main" val="1185229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farmer tried</a:t>
            </a:r>
            <a:r>
              <a:rPr lang="en-US" baseline="0" dirty="0" smtClean="0"/>
              <a:t> to chase the crows from the field.  But no sooner had he returned to his hut than they were back.  In desperation, he built a scarecrow.</a:t>
            </a:r>
          </a:p>
          <a:p>
            <a:endParaRPr lang="en-US" baseline="0" dirty="0" smtClean="0"/>
          </a:p>
          <a:p>
            <a:r>
              <a:rPr lang="en-US" baseline="0" dirty="0" smtClean="0"/>
              <a:t>Why do you think the farmer wants to keep the crows out of his field?</a:t>
            </a:r>
            <a:endParaRPr lang="en-US" dirty="0"/>
          </a:p>
        </p:txBody>
      </p:sp>
      <p:sp>
        <p:nvSpPr>
          <p:cNvPr id="4" name="Slide Number Placeholder 3"/>
          <p:cNvSpPr>
            <a:spLocks noGrp="1"/>
          </p:cNvSpPr>
          <p:nvPr>
            <p:ph type="sldNum" sz="quarter" idx="10"/>
          </p:nvPr>
        </p:nvSpPr>
        <p:spPr/>
        <p:txBody>
          <a:bodyPr/>
          <a:lstStyle/>
          <a:p>
            <a:fld id="{F752A6FE-CA45-594F-B6D3-477EF484EF72}" type="slidenum">
              <a:rPr lang="en-US" smtClean="0"/>
              <a:t>13</a:t>
            </a:fld>
            <a:endParaRPr lang="en-US"/>
          </a:p>
        </p:txBody>
      </p:sp>
    </p:spTree>
    <p:extLst>
      <p:ext uri="{BB962C8B-B14F-4D97-AF65-F5344CB8AC3E}">
        <p14:creationId xmlns:p14="http://schemas.microsoft.com/office/powerpoint/2010/main" val="646003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 crows saw it standing in the wheat, waving a big stick, they were frightened.  They huddled</a:t>
            </a:r>
            <a:r>
              <a:rPr lang="en-US" baseline="0" dirty="0" smtClean="0"/>
              <a:t> in their ____*wait for the students to fill in the word “tree.” If they are silent, *point to the picture and use your facial expression to prompt them in responding.  </a:t>
            </a:r>
          </a:p>
          <a:p>
            <a:endParaRPr lang="en-US" baseline="0" dirty="0" smtClean="0"/>
          </a:p>
          <a:p>
            <a:r>
              <a:rPr lang="en-US" baseline="0" dirty="0" smtClean="0"/>
              <a:t>The crows wondered what to do.  “We must scare that thing away!” They said.  “But how?”</a:t>
            </a:r>
          </a:p>
          <a:p>
            <a:endParaRPr lang="en-US" baseline="0" dirty="0" smtClean="0"/>
          </a:p>
          <a:p>
            <a:r>
              <a:rPr lang="en-US" baseline="0" dirty="0" smtClean="0"/>
              <a:t>What do you think the crows will do?</a:t>
            </a:r>
          </a:p>
          <a:p>
            <a:r>
              <a:rPr lang="en-US" baseline="0" dirty="0" smtClean="0"/>
              <a:t>What do the crows not know about the scarecrow?</a:t>
            </a:r>
          </a:p>
          <a:p>
            <a:r>
              <a:rPr lang="en-US" baseline="0" dirty="0" smtClean="0"/>
              <a:t>Will the scarecrow actually get scared away?</a:t>
            </a:r>
            <a:endParaRPr lang="en-US" dirty="0"/>
          </a:p>
        </p:txBody>
      </p:sp>
      <p:sp>
        <p:nvSpPr>
          <p:cNvPr id="4" name="Slide Number Placeholder 3"/>
          <p:cNvSpPr>
            <a:spLocks noGrp="1"/>
          </p:cNvSpPr>
          <p:nvPr>
            <p:ph type="sldNum" sz="quarter" idx="10"/>
          </p:nvPr>
        </p:nvSpPr>
        <p:spPr/>
        <p:txBody>
          <a:bodyPr/>
          <a:lstStyle/>
          <a:p>
            <a:fld id="{F752A6FE-CA45-594F-B6D3-477EF484EF72}" type="slidenum">
              <a:rPr lang="en-US" smtClean="0"/>
              <a:t>14</a:t>
            </a:fld>
            <a:endParaRPr lang="en-US"/>
          </a:p>
        </p:txBody>
      </p:sp>
    </p:spTree>
    <p:extLst>
      <p:ext uri="{BB962C8B-B14F-4D97-AF65-F5344CB8AC3E}">
        <p14:creationId xmlns:p14="http://schemas.microsoft.com/office/powerpoint/2010/main" val="1254991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set the field</a:t>
            </a:r>
            <a:r>
              <a:rPr lang="en-US" baseline="0" dirty="0" smtClean="0"/>
              <a:t> on fire!” shouted a crow. </a:t>
            </a:r>
          </a:p>
          <a:p>
            <a:r>
              <a:rPr lang="en-US" baseline="0" dirty="0" smtClean="0"/>
              <a:t>“But that would be the end of our wheat!” the others said.</a:t>
            </a:r>
          </a:p>
          <a:p>
            <a:r>
              <a:rPr lang="en-US" baseline="0" dirty="0" smtClean="0"/>
              <a:t>There were many proposals.  At last they agreed to make a ferocious kite.  They gathered bark and dry leaves and made a fierce and very ugly bird.</a:t>
            </a:r>
          </a:p>
          <a:p>
            <a:endParaRPr lang="en-US" baseline="0" dirty="0" smtClean="0"/>
          </a:p>
          <a:p>
            <a:r>
              <a:rPr lang="en-US" baseline="0" dirty="0" smtClean="0"/>
              <a:t>You could use this page as an opportunity to discuss the meanings of two vocabulary words that are unfamiliar here—proposals and ferocious.  When students learn unfamiliar words within the context of a story or a picture, they are that much more likely to start using these new words themselves.</a:t>
            </a:r>
            <a:endParaRPr lang="en-US" dirty="0"/>
          </a:p>
        </p:txBody>
      </p:sp>
      <p:sp>
        <p:nvSpPr>
          <p:cNvPr id="4" name="Slide Number Placeholder 3"/>
          <p:cNvSpPr>
            <a:spLocks noGrp="1"/>
          </p:cNvSpPr>
          <p:nvPr>
            <p:ph type="sldNum" sz="quarter" idx="10"/>
          </p:nvPr>
        </p:nvSpPr>
        <p:spPr/>
        <p:txBody>
          <a:bodyPr/>
          <a:lstStyle/>
          <a:p>
            <a:fld id="{F752A6FE-CA45-594F-B6D3-477EF484EF72}" type="slidenum">
              <a:rPr lang="en-US" smtClean="0"/>
              <a:t>15</a:t>
            </a:fld>
            <a:endParaRPr lang="en-US"/>
          </a:p>
        </p:txBody>
      </p:sp>
    </p:spTree>
    <p:extLst>
      <p:ext uri="{BB962C8B-B14F-4D97-AF65-F5344CB8AC3E}">
        <p14:creationId xmlns:p14="http://schemas.microsoft.com/office/powerpoint/2010/main" val="1179400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morning they flew the kite over the field.</a:t>
            </a:r>
            <a:r>
              <a:rPr lang="en-US" baseline="0" dirty="0" smtClean="0"/>
              <a:t>  The scarecrow didn’t budge, but the farmer was very frightened.  He ran into his hut and bolted the door tight.  </a:t>
            </a:r>
          </a:p>
          <a:p>
            <a:r>
              <a:rPr lang="en-US" baseline="0" dirty="0" smtClean="0"/>
              <a:t>“I must build a scarier scarecrow,” he said.</a:t>
            </a:r>
            <a:endParaRPr lang="en-US" dirty="0"/>
          </a:p>
        </p:txBody>
      </p:sp>
      <p:sp>
        <p:nvSpPr>
          <p:cNvPr id="4" name="Slide Number Placeholder 3"/>
          <p:cNvSpPr>
            <a:spLocks noGrp="1"/>
          </p:cNvSpPr>
          <p:nvPr>
            <p:ph type="sldNum" sz="quarter" idx="10"/>
          </p:nvPr>
        </p:nvSpPr>
        <p:spPr/>
        <p:txBody>
          <a:bodyPr/>
          <a:lstStyle/>
          <a:p>
            <a:fld id="{F752A6FE-CA45-594F-B6D3-477EF484EF72}" type="slidenum">
              <a:rPr lang="en-US" smtClean="0"/>
              <a:t>16</a:t>
            </a:fld>
            <a:endParaRPr lang="en-US"/>
          </a:p>
        </p:txBody>
      </p:sp>
    </p:spTree>
    <p:extLst>
      <p:ext uri="{BB962C8B-B14F-4D97-AF65-F5344CB8AC3E}">
        <p14:creationId xmlns:p14="http://schemas.microsoft.com/office/powerpoint/2010/main" val="365182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Soon a giant figure brandishing two _____*you</a:t>
            </a:r>
            <a:r>
              <a:rPr lang="en-US" baseline="0" dirty="0" smtClean="0"/>
              <a:t> can actually point to the word on the page and wait for the students to fill it in.  Or you can point to the picture and ask what the scarier scarecrow is holding in his hands.</a:t>
            </a:r>
          </a:p>
          <a:p>
            <a:endParaRPr lang="en-US" baseline="0" dirty="0" smtClean="0"/>
          </a:p>
          <a:p>
            <a:r>
              <a:rPr lang="en-US" baseline="0" dirty="0" smtClean="0"/>
              <a:t>Brandishing two swords stood in the wheat field.  Its angry mouth seemed to grunt. “That should do it,” said the farmer.</a:t>
            </a:r>
          </a:p>
          <a:p>
            <a:endParaRPr lang="en-US" baseline="0" dirty="0" smtClean="0"/>
          </a:p>
          <a:p>
            <a:r>
              <a:rPr lang="en-US" baseline="0" dirty="0" smtClean="0"/>
              <a:t>Ask the students:  How do you think the crows will respond to the scarier scarecrow?  Give students wait time and then ask them to verbally share their ideas.  This is inferencing and predicting.  Both essential reading and thinking skills we want to encourage our students to do.</a:t>
            </a:r>
            <a:endParaRPr lang="en-US" dirty="0"/>
          </a:p>
        </p:txBody>
      </p:sp>
      <p:sp>
        <p:nvSpPr>
          <p:cNvPr id="4" name="Slide Number Placeholder 3"/>
          <p:cNvSpPr>
            <a:spLocks noGrp="1"/>
          </p:cNvSpPr>
          <p:nvPr>
            <p:ph type="sldNum" sz="quarter" idx="10"/>
          </p:nvPr>
        </p:nvSpPr>
        <p:spPr/>
        <p:txBody>
          <a:bodyPr/>
          <a:lstStyle/>
          <a:p>
            <a:fld id="{F752A6FE-CA45-594F-B6D3-477EF484EF72}" type="slidenum">
              <a:rPr lang="en-US" smtClean="0"/>
              <a:t>17</a:t>
            </a:fld>
            <a:endParaRPr lang="en-US"/>
          </a:p>
        </p:txBody>
      </p:sp>
    </p:spTree>
    <p:extLst>
      <p:ext uri="{BB962C8B-B14F-4D97-AF65-F5344CB8AC3E}">
        <p14:creationId xmlns:p14="http://schemas.microsoft.com/office/powerpoint/2010/main" val="1791423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when the crows saw the new menace, they gathered more bark and more leaves and built an even larger and more ferocious kite.  They flew it over the filed.  Back and forth.  The farmer was so scared that he didn’t dare</a:t>
            </a:r>
            <a:r>
              <a:rPr lang="en-US" baseline="0" dirty="0" smtClean="0"/>
              <a:t> leave his hut.</a:t>
            </a:r>
            <a:endParaRPr lang="en-US" dirty="0"/>
          </a:p>
        </p:txBody>
      </p:sp>
      <p:sp>
        <p:nvSpPr>
          <p:cNvPr id="4" name="Slide Number Placeholder 3"/>
          <p:cNvSpPr>
            <a:spLocks noGrp="1"/>
          </p:cNvSpPr>
          <p:nvPr>
            <p:ph type="sldNum" sz="quarter" idx="10"/>
          </p:nvPr>
        </p:nvSpPr>
        <p:spPr/>
        <p:txBody>
          <a:bodyPr/>
          <a:lstStyle/>
          <a:p>
            <a:fld id="{F752A6FE-CA45-594F-B6D3-477EF484EF72}" type="slidenum">
              <a:rPr lang="en-US" smtClean="0"/>
              <a:t>18</a:t>
            </a:fld>
            <a:endParaRPr lang="en-US"/>
          </a:p>
        </p:txBody>
      </p:sp>
    </p:spTree>
    <p:extLst>
      <p:ext uri="{BB962C8B-B14F-4D97-AF65-F5344CB8AC3E}">
        <p14:creationId xmlns:p14="http://schemas.microsoft.com/office/powerpoint/2010/main" val="1954803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her nest</a:t>
            </a:r>
            <a:r>
              <a:rPr lang="en-US" baseline="0" dirty="0" smtClean="0"/>
              <a:t> in an old tree trunk, an ____ *again, wait for the students to call out with the word “owl” before continuing. This is the beginnings of shared reading.  It also brings the students attention to the words on the page and instills in them a purpose for active listening.  </a:t>
            </a:r>
          </a:p>
          <a:p>
            <a:endParaRPr lang="en-US" baseline="0" dirty="0" smtClean="0"/>
          </a:p>
          <a:p>
            <a:r>
              <a:rPr lang="en-US" baseline="0" dirty="0" smtClean="0"/>
              <a:t>“an owl had been watching the goings on.  She shook her head.  “I don</a:t>
            </a:r>
            <a:r>
              <a:rPr lang="mr-IN" baseline="0" dirty="0" smtClean="0"/>
              <a:t>’</a:t>
            </a:r>
            <a:r>
              <a:rPr lang="en-US" baseline="0" dirty="0" smtClean="0"/>
              <a:t>t know who is sillier, the farmer or the crows,” she thought.</a:t>
            </a:r>
          </a:p>
          <a:p>
            <a:endParaRPr lang="en-US" baseline="0" dirty="0" smtClean="0"/>
          </a:p>
          <a:p>
            <a:r>
              <a:rPr lang="en-US" baseline="0" dirty="0" smtClean="0"/>
              <a:t>Why does the crow think that the farmer and the crows are acting silly? </a:t>
            </a:r>
            <a:endParaRPr lang="en-US" dirty="0"/>
          </a:p>
        </p:txBody>
      </p:sp>
      <p:sp>
        <p:nvSpPr>
          <p:cNvPr id="4" name="Slide Number Placeholder 3"/>
          <p:cNvSpPr>
            <a:spLocks noGrp="1"/>
          </p:cNvSpPr>
          <p:nvPr>
            <p:ph type="sldNum" sz="quarter" idx="10"/>
          </p:nvPr>
        </p:nvSpPr>
        <p:spPr/>
        <p:txBody>
          <a:bodyPr/>
          <a:lstStyle/>
          <a:p>
            <a:fld id="{F752A6FE-CA45-594F-B6D3-477EF484EF72}" type="slidenum">
              <a:rPr lang="en-US" smtClean="0"/>
              <a:t>19</a:t>
            </a:fld>
            <a:endParaRPr lang="en-US"/>
          </a:p>
        </p:txBody>
      </p:sp>
    </p:spTree>
    <p:extLst>
      <p:ext uri="{BB962C8B-B14F-4D97-AF65-F5344CB8AC3E}">
        <p14:creationId xmlns:p14="http://schemas.microsoft.com/office/powerpoint/2010/main" val="226100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Art and Craft of Reading aloud is highlighted in the Library Time section of the *Teachers Resource Guide produced by Hands Across the Sea.  Read </a:t>
            </a:r>
            <a:r>
              <a:rPr lang="en-US" baseline="0" dirty="0" err="1" smtClean="0"/>
              <a:t>alouds</a:t>
            </a:r>
            <a:r>
              <a:rPr lang="en-US" baseline="0" dirty="0" smtClean="0"/>
              <a:t> are good to do daily in your classroom because they cover so many important skills that children need for learning. Discuss with someone sitting next to you some of the reasons given on this slide about why read </a:t>
            </a:r>
            <a:r>
              <a:rPr lang="en-US" baseline="0" dirty="0" err="1" smtClean="0"/>
              <a:t>alouds</a:t>
            </a:r>
            <a:r>
              <a:rPr lang="en-US" baseline="0" dirty="0" smtClean="0"/>
              <a:t> are so important to include when teaching. Pause the video now to give teachers a minute or two to discuss.</a:t>
            </a:r>
            <a:endParaRPr lang="en-US" dirty="0"/>
          </a:p>
        </p:txBody>
      </p:sp>
      <p:sp>
        <p:nvSpPr>
          <p:cNvPr id="4" name="Slide Number Placeholder 3"/>
          <p:cNvSpPr>
            <a:spLocks noGrp="1"/>
          </p:cNvSpPr>
          <p:nvPr>
            <p:ph type="sldNum" sz="quarter" idx="10"/>
          </p:nvPr>
        </p:nvSpPr>
        <p:spPr/>
        <p:txBody>
          <a:bodyPr/>
          <a:lstStyle/>
          <a:p>
            <a:fld id="{BE2B880E-FDF1-6C40-9996-4A45A819AF0E}" type="slidenum">
              <a:rPr lang="en-US" smtClean="0"/>
              <a:t>2</a:t>
            </a:fld>
            <a:endParaRPr lang="en-US"/>
          </a:p>
        </p:txBody>
      </p:sp>
    </p:spTree>
    <p:extLst>
      <p:ext uri="{BB962C8B-B14F-4D97-AF65-F5344CB8AC3E}">
        <p14:creationId xmlns:p14="http://schemas.microsoft.com/office/powerpoint/2010/main" val="1583001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she noticed that the wheat was wilting from neglect, she decided to talk to the farmer.  </a:t>
            </a:r>
          </a:p>
          <a:p>
            <a:r>
              <a:rPr lang="en-US" dirty="0" smtClean="0"/>
              <a:t>“Why don’t you make peace, you and the crows?” she said. </a:t>
            </a:r>
          </a:p>
          <a:p>
            <a:r>
              <a:rPr lang="en-US" dirty="0" smtClean="0"/>
              <a:t>“It’s too late now,” said the farmer angrily.</a:t>
            </a:r>
          </a:p>
          <a:p>
            <a:r>
              <a:rPr lang="en-US" dirty="0" smtClean="0"/>
              <a:t>“It’s never too late to talk things over,” said</a:t>
            </a:r>
            <a:r>
              <a:rPr lang="en-US" baseline="0" dirty="0" smtClean="0"/>
              <a:t> the owl. </a:t>
            </a:r>
            <a:endParaRPr lang="en-US" dirty="0"/>
          </a:p>
        </p:txBody>
      </p:sp>
      <p:sp>
        <p:nvSpPr>
          <p:cNvPr id="4" name="Slide Number Placeholder 3"/>
          <p:cNvSpPr>
            <a:spLocks noGrp="1"/>
          </p:cNvSpPr>
          <p:nvPr>
            <p:ph type="sldNum" sz="quarter" idx="10"/>
          </p:nvPr>
        </p:nvSpPr>
        <p:spPr/>
        <p:txBody>
          <a:bodyPr/>
          <a:lstStyle/>
          <a:p>
            <a:fld id="{F752A6FE-CA45-594F-B6D3-477EF484EF72}" type="slidenum">
              <a:rPr lang="en-US" smtClean="0"/>
              <a:t>20</a:t>
            </a:fld>
            <a:endParaRPr lang="en-US"/>
          </a:p>
        </p:txBody>
      </p:sp>
    </p:spTree>
    <p:extLst>
      <p:ext uri="{BB962C8B-B14F-4D97-AF65-F5344CB8AC3E}">
        <p14:creationId xmlns:p14="http://schemas.microsoft.com/office/powerpoint/2010/main" val="202196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933" i="1" dirty="0" smtClean="0"/>
              <a:t>At the point in the story where the owl confronts the farmer, stop reading and ask the students *what they would do to help the farmer and crows make peace.</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933" i="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2933" i="0" dirty="0" smtClean="0"/>
              <a:t>*You</a:t>
            </a:r>
            <a:r>
              <a:rPr lang="en-US" sz="2933" i="0" baseline="0" dirty="0" smtClean="0"/>
              <a:t> can do a think pair share here, where students think by themselves for a few seconds, then tell the student sitting next to them what they would do, and then share a response or two with the whole class.</a:t>
            </a:r>
            <a:endParaRPr lang="en-US" sz="2933" i="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933" i="1" dirty="0" smtClean="0"/>
          </a:p>
          <a:p>
            <a:endParaRPr lang="en-US" dirty="0"/>
          </a:p>
        </p:txBody>
      </p:sp>
      <p:sp>
        <p:nvSpPr>
          <p:cNvPr id="4" name="Slide Number Placeholder 3"/>
          <p:cNvSpPr>
            <a:spLocks noGrp="1"/>
          </p:cNvSpPr>
          <p:nvPr>
            <p:ph type="sldNum" sz="quarter" idx="10"/>
          </p:nvPr>
        </p:nvSpPr>
        <p:spPr/>
        <p:txBody>
          <a:bodyPr/>
          <a:lstStyle/>
          <a:p>
            <a:fld id="{F752A6FE-CA45-594F-B6D3-477EF484EF72}" type="slidenum">
              <a:rPr lang="en-US" smtClean="0"/>
              <a:t>21</a:t>
            </a:fld>
            <a:endParaRPr lang="en-US"/>
          </a:p>
        </p:txBody>
      </p:sp>
    </p:spTree>
    <p:extLst>
      <p:ext uri="{BB962C8B-B14F-4D97-AF65-F5344CB8AC3E}">
        <p14:creationId xmlns:p14="http://schemas.microsoft.com/office/powerpoint/2010/main" val="304905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she went to see the crows.  </a:t>
            </a:r>
          </a:p>
          <a:p>
            <a:r>
              <a:rPr lang="en-US" dirty="0" smtClean="0"/>
              <a:t>“What can we do now?” asked the crows, dismayed</a:t>
            </a:r>
            <a:r>
              <a:rPr lang="en-US" baseline="0" dirty="0" smtClean="0"/>
              <a:t> when they heard that the wheat crop was in danger. </a:t>
            </a:r>
          </a:p>
          <a:p>
            <a:r>
              <a:rPr lang="en-US" baseline="0" dirty="0" smtClean="0"/>
              <a:t>“Go and talk things over,” said the owl.  “Words can do magic.”</a:t>
            </a:r>
            <a:endParaRPr lang="en-US" dirty="0"/>
          </a:p>
        </p:txBody>
      </p:sp>
      <p:sp>
        <p:nvSpPr>
          <p:cNvPr id="4" name="Slide Number Placeholder 3"/>
          <p:cNvSpPr>
            <a:spLocks noGrp="1"/>
          </p:cNvSpPr>
          <p:nvPr>
            <p:ph type="sldNum" sz="quarter" idx="10"/>
          </p:nvPr>
        </p:nvSpPr>
        <p:spPr/>
        <p:txBody>
          <a:bodyPr/>
          <a:lstStyle/>
          <a:p>
            <a:fld id="{F752A6FE-CA45-594F-B6D3-477EF484EF72}" type="slidenum">
              <a:rPr lang="en-US" smtClean="0"/>
              <a:t>22</a:t>
            </a:fld>
            <a:endParaRPr lang="en-US"/>
          </a:p>
        </p:txBody>
      </p:sp>
    </p:spTree>
    <p:extLst>
      <p:ext uri="{BB962C8B-B14F-4D97-AF65-F5344CB8AC3E}">
        <p14:creationId xmlns:p14="http://schemas.microsoft.com/office/powerpoint/2010/main" val="2037127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crows and the ____* wait for the students to respond with the word farmer and *point to the farmer in the picture to prompt</a:t>
            </a:r>
            <a:r>
              <a:rPr lang="en-US" baseline="0" dirty="0" smtClean="0"/>
              <a:t> them.  </a:t>
            </a:r>
          </a:p>
          <a:p>
            <a:endParaRPr lang="en-US" baseline="0" dirty="0" smtClean="0"/>
          </a:p>
          <a:p>
            <a:r>
              <a:rPr lang="en-US" baseline="0" dirty="0" smtClean="0"/>
              <a:t>The crows and the farmer agreed to meet near the owl’s nest.  While the owl looked on they talked and talked.  First in anger, then more reasonably, finally like old friends.</a:t>
            </a:r>
          </a:p>
          <a:p>
            <a:endParaRPr lang="en-US" baseline="0" dirty="0" smtClean="0"/>
          </a:p>
          <a:p>
            <a:r>
              <a:rPr lang="en-US" baseline="0" dirty="0" smtClean="0"/>
              <a:t>“I must confess that I missed your happy cackling,” said the farmer.</a:t>
            </a:r>
          </a:p>
          <a:p>
            <a:r>
              <a:rPr lang="en-US" baseline="0" dirty="0" smtClean="0"/>
              <a:t>“And we missed your wheat!” said the ____* wait for the students to call out crows.  </a:t>
            </a:r>
          </a:p>
          <a:p>
            <a:endParaRPr lang="en-US" baseline="0" dirty="0" smtClean="0"/>
          </a:p>
          <a:p>
            <a:r>
              <a:rPr lang="en-US" baseline="0" dirty="0" smtClean="0"/>
              <a:t>Soon the farmer and crows were laughing together.  </a:t>
            </a:r>
          </a:p>
          <a:p>
            <a:r>
              <a:rPr lang="en-US" baseline="0" dirty="0" smtClean="0"/>
              <a:t>“We must thank the owl,” said the farmer.  “But where is she?”</a:t>
            </a:r>
          </a:p>
          <a:p>
            <a:r>
              <a:rPr lang="en-US" baseline="0" dirty="0" smtClean="0"/>
              <a:t>Her nest was empty.  They looked all over.</a:t>
            </a:r>
            <a:endParaRPr lang="en-US" dirty="0"/>
          </a:p>
        </p:txBody>
      </p:sp>
      <p:sp>
        <p:nvSpPr>
          <p:cNvPr id="4" name="Slide Number Placeholder 3"/>
          <p:cNvSpPr>
            <a:spLocks noGrp="1"/>
          </p:cNvSpPr>
          <p:nvPr>
            <p:ph type="sldNum" sz="quarter" idx="10"/>
          </p:nvPr>
        </p:nvSpPr>
        <p:spPr/>
        <p:txBody>
          <a:bodyPr/>
          <a:lstStyle/>
          <a:p>
            <a:fld id="{F752A6FE-CA45-594F-B6D3-477EF484EF72}" type="slidenum">
              <a:rPr lang="en-US" smtClean="0"/>
              <a:t>23</a:t>
            </a:fld>
            <a:endParaRPr lang="en-US"/>
          </a:p>
        </p:txBody>
      </p:sp>
    </p:spTree>
    <p:extLst>
      <p:ext uri="{BB962C8B-B14F-4D97-AF65-F5344CB8AC3E}">
        <p14:creationId xmlns:p14="http://schemas.microsoft.com/office/powerpoint/2010/main" val="592870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went to</a:t>
            </a:r>
            <a:r>
              <a:rPr lang="en-US" baseline="0" dirty="0" smtClean="0"/>
              <a:t> the field.  There stood the giant scarecrow, but something was different. The nasty grin had turned into a happy ____* smile.  The owl was perched on the giant’s arm.  </a:t>
            </a:r>
          </a:p>
          <a:p>
            <a:r>
              <a:rPr lang="en-US" baseline="0" dirty="0" smtClean="0"/>
              <a:t>“What happened?” they asked.</a:t>
            </a:r>
          </a:p>
          <a:p>
            <a:r>
              <a:rPr lang="en-US" baseline="0" dirty="0" smtClean="0"/>
              <a:t>“Magic,” she responded.</a:t>
            </a:r>
            <a:endParaRPr lang="en-US" dirty="0"/>
          </a:p>
        </p:txBody>
      </p:sp>
      <p:sp>
        <p:nvSpPr>
          <p:cNvPr id="4" name="Slide Number Placeholder 3"/>
          <p:cNvSpPr>
            <a:spLocks noGrp="1"/>
          </p:cNvSpPr>
          <p:nvPr>
            <p:ph type="sldNum" sz="quarter" idx="10"/>
          </p:nvPr>
        </p:nvSpPr>
        <p:spPr/>
        <p:txBody>
          <a:bodyPr/>
          <a:lstStyle/>
          <a:p>
            <a:fld id="{F752A6FE-CA45-594F-B6D3-477EF484EF72}" type="slidenum">
              <a:rPr lang="en-US" smtClean="0"/>
              <a:t>24</a:t>
            </a:fld>
            <a:endParaRPr lang="en-US"/>
          </a:p>
        </p:txBody>
      </p:sp>
    </p:spTree>
    <p:extLst>
      <p:ext uri="{BB962C8B-B14F-4D97-AF65-F5344CB8AC3E}">
        <p14:creationId xmlns:p14="http://schemas.microsoft.com/office/powerpoint/2010/main" val="1631427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as you can see from the model, you</a:t>
            </a:r>
            <a:r>
              <a:rPr lang="en-US" baseline="0" dirty="0" smtClean="0"/>
              <a:t> as the teacher can make up questions as you go based on what you know is coming up in the story.  You don’t have to have pre-planned questions.</a:t>
            </a:r>
          </a:p>
          <a:p>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*Prompt the students to make connections to the book.  You could ask: </a:t>
            </a:r>
            <a:r>
              <a:rPr lang="en-US" sz="2467" i="1" dirty="0" smtClean="0"/>
              <a:t>Have you ever </a:t>
            </a:r>
            <a:r>
              <a:rPr lang="en-US" sz="2667" i="1" dirty="0" smtClean="0"/>
              <a:t>fussed and fought with each other (brother, sister, friend) to get back at one another?</a:t>
            </a:r>
            <a:endParaRPr lang="en-US" sz="2467" i="1" dirty="0" smtClean="0"/>
          </a:p>
          <a:p>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*Analyzing and evaluating</a:t>
            </a:r>
            <a:r>
              <a:rPr lang="en-US" baseline="0" dirty="0" smtClean="0"/>
              <a:t> are higher level thinking skills that we can encourage our students to start considering.  Thinking critically and *offering opinions is one way to do this.  You could ask: </a:t>
            </a:r>
            <a:r>
              <a:rPr lang="en-US" sz="2667" i="1" dirty="0" smtClean="0"/>
              <a:t>What do you think the farmer should do about the situation?</a:t>
            </a:r>
          </a:p>
          <a:p>
            <a:endParaRPr lang="en-US" dirty="0"/>
          </a:p>
        </p:txBody>
      </p:sp>
      <p:sp>
        <p:nvSpPr>
          <p:cNvPr id="4" name="Slide Number Placeholder 3"/>
          <p:cNvSpPr>
            <a:spLocks noGrp="1"/>
          </p:cNvSpPr>
          <p:nvPr>
            <p:ph type="sldNum" sz="quarter" idx="10"/>
          </p:nvPr>
        </p:nvSpPr>
        <p:spPr/>
        <p:txBody>
          <a:bodyPr/>
          <a:lstStyle/>
          <a:p>
            <a:fld id="{F752A6FE-CA45-594F-B6D3-477EF484EF72}" type="slidenum">
              <a:rPr lang="en-US" smtClean="0"/>
              <a:t>25</a:t>
            </a:fld>
            <a:endParaRPr lang="en-US"/>
          </a:p>
        </p:txBody>
      </p:sp>
    </p:spTree>
    <p:extLst>
      <p:ext uri="{BB962C8B-B14F-4D97-AF65-F5344CB8AC3E}">
        <p14:creationId xmlns:p14="http://schemas.microsoft.com/office/powerpoint/2010/main" val="2141863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 to encourage you that there is no “wrong way” to do a read aloud, *so experiment and figure out what works and</a:t>
            </a:r>
            <a:r>
              <a:rPr lang="en-US" baseline="0" dirty="0" smtClean="0"/>
              <a:t> what does not with you and your students for next time.  </a:t>
            </a:r>
          </a:p>
          <a:p>
            <a:endParaRPr lang="en-US" baseline="0" dirty="0" smtClean="0"/>
          </a:p>
          <a:p>
            <a:r>
              <a:rPr lang="en-US" baseline="0" dirty="0" smtClean="0"/>
              <a:t>Inferring means using the picture and the clues in the story to determine things that aren’t </a:t>
            </a:r>
            <a:r>
              <a:rPr lang="en-US" baseline="0" dirty="0" err="1" smtClean="0"/>
              <a:t>outrightly</a:t>
            </a:r>
            <a:r>
              <a:rPr lang="en-US" baseline="0" dirty="0" smtClean="0"/>
              <a:t> stated in the text.  *For example, what can we assume about the farmer when he sees the crows?  We can assume his is mad.  The text doesn’t directly tell us that, but we can tell from the picture and from his response to the crows, that he is angry.</a:t>
            </a:r>
          </a:p>
          <a:p>
            <a:endParaRPr lang="en-US" baseline="0" dirty="0" smtClean="0"/>
          </a:p>
          <a:p>
            <a:r>
              <a:rPr lang="en-US" baseline="0" dirty="0" smtClean="0"/>
              <a:t>*Predicting means guessing what will happen next in the story.  Asking the students what they think the crows are going to do because of the scarecrow is a great question to engage them in thinking while they are listening.  Then they will find out on the next few pages whether their predictions were correct.  Keep in mind that it is ok if a student predicts incorrectly.  Keep encouraging your students to make educated guesses while reading, because it will keep their minds actively engaged in the reading and listening process.</a:t>
            </a:r>
            <a:endParaRPr lang="en-US" dirty="0"/>
          </a:p>
        </p:txBody>
      </p:sp>
      <p:sp>
        <p:nvSpPr>
          <p:cNvPr id="4" name="Slide Number Placeholder 3"/>
          <p:cNvSpPr>
            <a:spLocks noGrp="1"/>
          </p:cNvSpPr>
          <p:nvPr>
            <p:ph type="sldNum" sz="quarter" idx="10"/>
          </p:nvPr>
        </p:nvSpPr>
        <p:spPr/>
        <p:txBody>
          <a:bodyPr/>
          <a:lstStyle/>
          <a:p>
            <a:fld id="{F752A6FE-CA45-594F-B6D3-477EF484EF72}" type="slidenum">
              <a:rPr lang="en-US" smtClean="0"/>
              <a:t>26</a:t>
            </a:fld>
            <a:endParaRPr lang="en-US"/>
          </a:p>
        </p:txBody>
      </p:sp>
    </p:spTree>
    <p:extLst>
      <p:ext uri="{BB962C8B-B14F-4D97-AF65-F5344CB8AC3E}">
        <p14:creationId xmlns:p14="http://schemas.microsoft.com/office/powerpoint/2010/main" val="860985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 read aloud, stop and make observations about what is happening in the story by sharing what you think.  *This is called “thinking aloud.”  It is so important for your students to watch you model how your brain thinks</a:t>
            </a:r>
            <a:r>
              <a:rPr lang="en-US" baseline="0" dirty="0" smtClean="0"/>
              <a:t> while you read, because they will pick up those skills and realize that’s what they too are supposed to do while THEY read!</a:t>
            </a:r>
          </a:p>
          <a:p>
            <a:endParaRPr lang="en-US" baseline="0" dirty="0" smtClean="0"/>
          </a:p>
          <a:p>
            <a:r>
              <a:rPr lang="en-US" baseline="0" dirty="0" smtClean="0"/>
              <a:t>*Point of View is another comprehension concept that can sometimes be difficult for a student to learn.  Talk to your students about the three different points of views in the story—the *crows’, *the farmer’s, and *the owl’s.   From the crows’ point of view, they decide they must scare the scarecrow away so they can eat the grain.</a:t>
            </a:r>
          </a:p>
          <a:p>
            <a:r>
              <a:rPr lang="en-US" baseline="0" dirty="0" smtClean="0"/>
              <a:t>What was the farmer’s point of view?</a:t>
            </a:r>
          </a:p>
          <a:p>
            <a:r>
              <a:rPr lang="en-US" baseline="0" dirty="0" smtClean="0"/>
              <a:t>What was the owl’s point of view?</a:t>
            </a:r>
          </a:p>
          <a:p>
            <a:r>
              <a:rPr lang="en-US" baseline="0" dirty="0" smtClean="0"/>
              <a:t>Which of the three points of views do you agree with?  Why?</a:t>
            </a:r>
          </a:p>
          <a:p>
            <a:endParaRPr lang="en-US" baseline="0" dirty="0" smtClean="0"/>
          </a:p>
          <a:p>
            <a:r>
              <a:rPr lang="en-US" baseline="0" dirty="0" smtClean="0"/>
              <a:t>*Drawing Conclusions is another higher level thinking skill we want our students to learn and feel comfortable with.  These questions ask students to draw conclusions:</a:t>
            </a:r>
          </a:p>
          <a:p>
            <a:pPr lvl="1"/>
            <a:r>
              <a:rPr lang="en-US" sz="2000" i="1" dirty="0" smtClean="0"/>
              <a:t>What do the crows want?</a:t>
            </a:r>
          </a:p>
          <a:p>
            <a:pPr lvl="1"/>
            <a:r>
              <a:rPr lang="en-US" sz="2000" i="1" dirty="0" smtClean="0"/>
              <a:t>What does the farmer want?</a:t>
            </a:r>
          </a:p>
          <a:p>
            <a:pPr lvl="1"/>
            <a:r>
              <a:rPr lang="en-US" sz="2000" i="1" dirty="0" smtClean="0"/>
              <a:t>What does the owl suggest?</a:t>
            </a:r>
          </a:p>
          <a:p>
            <a:pPr lvl="1"/>
            <a:r>
              <a:rPr lang="en-US" sz="2000" i="1" dirty="0" smtClean="0"/>
              <a:t>The owl observes that the wheat is going to spoil if the crows and farmer continue fighting so he becomes a negotiator and talks to both sides who come to a compromise.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752A6FE-CA45-594F-B6D3-477EF484EF72}" type="slidenum">
              <a:rPr lang="en-US" smtClean="0"/>
              <a:t>27</a:t>
            </a:fld>
            <a:endParaRPr lang="en-US"/>
          </a:p>
        </p:txBody>
      </p:sp>
    </p:spTree>
    <p:extLst>
      <p:ext uri="{BB962C8B-B14F-4D97-AF65-F5344CB8AC3E}">
        <p14:creationId xmlns:p14="http://schemas.microsoft.com/office/powerpoint/2010/main" val="20506433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book lends itself to shared reading as I modeled.  Stop before a sentence ends and ask the students to finish it by reading aloud together.  Students will be able to infer what word or phrases come next.  And keep in mind that you can read the book aloud a second time to the students the next day—and they will know even more of the words and phrases from the book and can be even more involved in the shared reading of the book the second time around!</a:t>
            </a:r>
          </a:p>
          <a:p>
            <a:endParaRPr lang="en-US" baseline="0" dirty="0" smtClean="0"/>
          </a:p>
          <a:p>
            <a:r>
              <a:rPr lang="en-US" baseline="0" dirty="0" smtClean="0"/>
              <a:t>*The more familiar with a book, the more willing students are to participate in shared reading.  *You can also use cause and effect questions to prompt students to write responses, especially in higher grade levels.  </a:t>
            </a:r>
          </a:p>
          <a:p>
            <a:pPr lvl="1"/>
            <a:r>
              <a:rPr lang="en-US" sz="2333" i="1" dirty="0" smtClean="0"/>
              <a:t>What does the farmer build to make the crows stop eating the wheat seeds?  (effect)</a:t>
            </a:r>
          </a:p>
          <a:p>
            <a:pPr lvl="1"/>
            <a:r>
              <a:rPr lang="en-US" sz="2333" i="1" dirty="0" smtClean="0"/>
              <a:t>What makes the farmer build an even scarier scarecrow? (cause)</a:t>
            </a:r>
          </a:p>
          <a:p>
            <a:pPr lvl="1"/>
            <a:endParaRPr lang="en-US" dirty="0" smtClean="0"/>
          </a:p>
          <a:p>
            <a:pPr lvl="1"/>
            <a:r>
              <a:rPr lang="en-US" dirty="0" smtClean="0"/>
              <a:t>*Synthesizing is another reading skill that requires practice.  The question: </a:t>
            </a:r>
            <a:r>
              <a:rPr lang="en-US" sz="2000" i="1" dirty="0" smtClean="0"/>
              <a:t>What does “words can do magic mean”? Is a prompt</a:t>
            </a:r>
            <a:r>
              <a:rPr lang="en-US" sz="2000" i="1" baseline="0" dirty="0" smtClean="0"/>
              <a:t> that can generate a class discussion synthesizing the meaning of the fable from the book but also about how</a:t>
            </a:r>
            <a:r>
              <a:rPr lang="mr-IN" sz="2000" i="1" baseline="0" dirty="0" smtClean="0"/>
              <a:t>…</a:t>
            </a:r>
            <a:endParaRPr lang="en-US" sz="2000" i="1" dirty="0" smtClean="0"/>
          </a:p>
          <a:p>
            <a:pPr lvl="1"/>
            <a:r>
              <a:rPr lang="en-US" sz="2000" i="1" dirty="0" smtClean="0"/>
              <a:t>Talking things out is better than letting what we are fighting over spoil.  You as the teacher can guide the discussion to how we can apply the lesson from the story into our every day lives.</a:t>
            </a:r>
          </a:p>
          <a:p>
            <a:endParaRPr lang="en-US" dirty="0"/>
          </a:p>
        </p:txBody>
      </p:sp>
      <p:sp>
        <p:nvSpPr>
          <p:cNvPr id="4" name="Slide Number Placeholder 3"/>
          <p:cNvSpPr>
            <a:spLocks noGrp="1"/>
          </p:cNvSpPr>
          <p:nvPr>
            <p:ph type="sldNum" sz="quarter" idx="10"/>
          </p:nvPr>
        </p:nvSpPr>
        <p:spPr/>
        <p:txBody>
          <a:bodyPr/>
          <a:lstStyle/>
          <a:p>
            <a:fld id="{F752A6FE-CA45-594F-B6D3-477EF484EF72}" type="slidenum">
              <a:rPr lang="en-US" smtClean="0"/>
              <a:t>28</a:t>
            </a:fld>
            <a:endParaRPr lang="en-US"/>
          </a:p>
        </p:txBody>
      </p:sp>
    </p:spTree>
    <p:extLst>
      <p:ext uri="{BB962C8B-B14F-4D97-AF65-F5344CB8AC3E}">
        <p14:creationId xmlns:p14="http://schemas.microsoft.com/office/powerpoint/2010/main" val="569915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3fe042eac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3fe042eac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*So</a:t>
            </a:r>
            <a:r>
              <a:rPr lang="en-US" baseline="0" dirty="0" smtClean="0"/>
              <a:t> what would you say are the benefits of an anchor text?</a:t>
            </a:r>
          </a:p>
          <a:p>
            <a:pPr marL="0" lvl="0" indent="0">
              <a:spcBef>
                <a:spcPts val="0"/>
              </a:spcBef>
              <a:spcAft>
                <a:spcPts val="0"/>
              </a:spcAft>
              <a:buNone/>
            </a:pPr>
            <a:endParaRPr lang="en-US" baseline="0" dirty="0" smtClean="0"/>
          </a:p>
          <a:p>
            <a:pPr marL="0" lvl="0" indent="0">
              <a:spcBef>
                <a:spcPts val="0"/>
              </a:spcBef>
              <a:spcAft>
                <a:spcPts val="0"/>
              </a:spcAft>
              <a:buNone/>
            </a:pPr>
            <a:r>
              <a:rPr lang="en-US" baseline="0" dirty="0" smtClean="0"/>
              <a:t>Can you see how we can refer back to the read aloud Six Crows when teaching all of the reading comprehension skills we discussed?  This can be done during one lesson or you can use this book as an anchor text for the whole week, several days, or during the course of a unit.  You get to decide.  </a:t>
            </a:r>
          </a:p>
          <a:p>
            <a:pPr marL="0" lvl="0" indent="0">
              <a:spcBef>
                <a:spcPts val="0"/>
              </a:spcBef>
              <a:spcAft>
                <a:spcPts val="0"/>
              </a:spcAft>
              <a:buNone/>
            </a:pPr>
            <a:endParaRPr lang="en-US" baseline="0" dirty="0" smtClean="0"/>
          </a:p>
          <a:p>
            <a:pPr marL="0" lvl="0" indent="0">
              <a:spcBef>
                <a:spcPts val="0"/>
              </a:spcBef>
              <a:spcAft>
                <a:spcPts val="0"/>
              </a:spcAft>
              <a:buNone/>
            </a:pPr>
            <a:r>
              <a:rPr lang="en-US" baseline="0" dirty="0" smtClean="0"/>
              <a:t>The key is that you use books and their context to teach these skills rather than teaching the skills in isolation.  It is so much easier for students to understand how to actually do these skills with an actual book.  And when they are confident in the story line, students are much more likely to go outside of their comfort zone to try to apply these reading comprehension skills.</a:t>
            </a:r>
            <a:endParaRPr dirty="0"/>
          </a:p>
        </p:txBody>
      </p:sp>
    </p:spTree>
    <p:extLst>
      <p:ext uri="{BB962C8B-B14F-4D97-AF65-F5344CB8AC3E}">
        <p14:creationId xmlns:p14="http://schemas.microsoft.com/office/powerpoint/2010/main" val="1501450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Facilitators can fill out a K-W-L chart about *what you already</a:t>
            </a:r>
            <a:r>
              <a:rPr lang="en-US" baseline="0" dirty="0" smtClean="0"/>
              <a:t> know about anchor texts and interactive read </a:t>
            </a:r>
            <a:r>
              <a:rPr lang="en-US" baseline="0" dirty="0" err="1" smtClean="0"/>
              <a:t>alouds</a:t>
            </a:r>
            <a:r>
              <a:rPr lang="en-US" baseline="0" dirty="0" smtClean="0"/>
              <a:t>.  *What do you hope to learn about these concepts?  *We need at least 4 responses for *each question.  Pause the video and resume once you have filled out the first two columns of the chart.</a:t>
            </a:r>
            <a:endParaRPr lang="en-US" dirty="0"/>
          </a:p>
        </p:txBody>
      </p:sp>
      <p:sp>
        <p:nvSpPr>
          <p:cNvPr id="4" name="Slide Number Placeholder 3"/>
          <p:cNvSpPr>
            <a:spLocks noGrp="1"/>
          </p:cNvSpPr>
          <p:nvPr>
            <p:ph type="sldNum" sz="quarter" idx="10"/>
          </p:nvPr>
        </p:nvSpPr>
        <p:spPr/>
        <p:txBody>
          <a:bodyPr/>
          <a:lstStyle/>
          <a:p>
            <a:fld id="{F752A6FE-CA45-594F-B6D3-477EF484EF72}" type="slidenum">
              <a:rPr lang="en-US" smtClean="0"/>
              <a:t>3</a:t>
            </a:fld>
            <a:endParaRPr lang="en-US"/>
          </a:p>
        </p:txBody>
      </p:sp>
    </p:spTree>
    <p:extLst>
      <p:ext uri="{BB962C8B-B14F-4D97-AF65-F5344CB8AC3E}">
        <p14:creationId xmlns:p14="http://schemas.microsoft.com/office/powerpoint/2010/main" val="2859237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complete the KWL chart to *add on what we learned and what we want to take back to</a:t>
            </a:r>
            <a:r>
              <a:rPr lang="en-US" baseline="0" dirty="0" smtClean="0"/>
              <a:t> our classes from this example.  We need at least 1 response from each person.  **So write down on a sticky note what is one new thing you learned today that you are going to try with your students and let’s fill this last column up.</a:t>
            </a:r>
            <a:endParaRPr lang="en-US" dirty="0"/>
          </a:p>
        </p:txBody>
      </p:sp>
      <p:sp>
        <p:nvSpPr>
          <p:cNvPr id="4" name="Slide Number Placeholder 3"/>
          <p:cNvSpPr>
            <a:spLocks noGrp="1"/>
          </p:cNvSpPr>
          <p:nvPr>
            <p:ph type="sldNum" sz="quarter" idx="10"/>
          </p:nvPr>
        </p:nvSpPr>
        <p:spPr/>
        <p:txBody>
          <a:bodyPr/>
          <a:lstStyle/>
          <a:p>
            <a:fld id="{F752A6FE-CA45-594F-B6D3-477EF484EF72}" type="slidenum">
              <a:rPr lang="en-US" smtClean="0"/>
              <a:t>30</a:t>
            </a:fld>
            <a:endParaRPr lang="en-US"/>
          </a:p>
        </p:txBody>
      </p:sp>
    </p:spTree>
    <p:extLst>
      <p:ext uri="{BB962C8B-B14F-4D97-AF65-F5344CB8AC3E}">
        <p14:creationId xmlns:p14="http://schemas.microsoft.com/office/powerpoint/2010/main" val="1899091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*Here are some discussion questions that you can use with any book, any read aloud, to get your students engaged</a:t>
            </a:r>
            <a:r>
              <a:rPr lang="en-US" baseline="0" dirty="0" smtClean="0"/>
              <a:t> in the thinking while listening or the thinking while reading process.  Feel free to take a photo of these questions or jot down the ones that you can see yourself asking to your students.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aseline="0" dirty="0" smtClean="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smtClean="0"/>
              <a:t>Keep in mind that all of these questions can be easily turned into writing prompts for older students in Grades 3, 4, 5, and 6.  A short paragraph in a Reader’s Notebook may be just what you need to tack on the writing piece to make your lesson complete.</a:t>
            </a:r>
          </a:p>
          <a:p>
            <a:pPr marL="457189" indent="-457189">
              <a:buFont typeface="+mj-lt"/>
              <a:buAutoNum type="arabicPeriod"/>
            </a:pPr>
            <a:r>
              <a:rPr lang="en-US" sz="1200" dirty="0" smtClean="0"/>
              <a:t>Favorite character? Why?</a:t>
            </a:r>
          </a:p>
          <a:p>
            <a:pPr marL="457189" indent="-457189">
              <a:buFont typeface="+mj-lt"/>
              <a:buAutoNum type="arabicPeriod"/>
            </a:pPr>
            <a:r>
              <a:rPr lang="en-US" sz="1200" dirty="0" smtClean="0"/>
              <a:t>At what point in the story did you get hooked?</a:t>
            </a:r>
          </a:p>
          <a:p>
            <a:pPr marL="457189" indent="-457189">
              <a:buFont typeface="+mj-lt"/>
              <a:buAutoNum type="arabicPeriod"/>
            </a:pPr>
            <a:r>
              <a:rPr lang="en-US" sz="1200" dirty="0" smtClean="0"/>
              <a:t>Favorite scene and why?</a:t>
            </a:r>
          </a:p>
          <a:p>
            <a:pPr marL="457189" indent="-457189">
              <a:buFont typeface="+mj-lt"/>
              <a:buAutoNum type="arabicPeriod"/>
            </a:pPr>
            <a:r>
              <a:rPr lang="en-US" sz="1200" dirty="0" smtClean="0"/>
              <a:t>If you could change anything about the book, what would it be? </a:t>
            </a:r>
          </a:p>
          <a:p>
            <a:pPr marL="457189" indent="-457189">
              <a:buFont typeface="+mj-lt"/>
              <a:buAutoNum type="arabicPeriod"/>
            </a:pPr>
            <a:r>
              <a:rPr lang="en-US" sz="1200" dirty="0" smtClean="0"/>
              <a:t>World Building - How did you like the world the author built? </a:t>
            </a:r>
          </a:p>
          <a:p>
            <a:pPr marL="457189" indent="-457189">
              <a:buFont typeface="+mj-lt"/>
              <a:buAutoNum type="arabicPeriod"/>
            </a:pPr>
            <a:r>
              <a:rPr lang="en-US" sz="1200" dirty="0" smtClean="0"/>
              <a:t>What was the most annoying thing/person/situation?</a:t>
            </a:r>
          </a:p>
          <a:p>
            <a:pPr marL="457189" indent="-457189">
              <a:buFont typeface="+mj-lt"/>
              <a:buAutoNum type="arabicPeriod"/>
            </a:pPr>
            <a:r>
              <a:rPr lang="en-US" sz="1200" dirty="0" smtClean="0"/>
              <a:t>What would you have liked to see from this book that was not put in?</a:t>
            </a:r>
            <a:endParaRPr lang="en-US" dirty="0"/>
          </a:p>
        </p:txBody>
      </p:sp>
    </p:spTree>
    <p:extLst>
      <p:ext uri="{BB962C8B-B14F-4D97-AF65-F5344CB8AC3E}">
        <p14:creationId xmlns:p14="http://schemas.microsoft.com/office/powerpoint/2010/main" val="882582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Let’s wrap up with one final think, pair,</a:t>
            </a:r>
            <a:r>
              <a:rPr lang="en-US" baseline="0" dirty="0" smtClean="0"/>
              <a:t> share activity.  Answer this question by yourself first, then with a partner, and finally with the whole class: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aseline="0" dirty="0" smtClean="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smtClean="0"/>
              <a:t>What book do you know of right now that you could do an interactive read-aloud with and use as an anchor text?</a:t>
            </a:r>
            <a:endParaRPr lang="en-US" dirty="0"/>
          </a:p>
        </p:txBody>
      </p:sp>
    </p:spTree>
    <p:extLst>
      <p:ext uri="{BB962C8B-B14F-4D97-AF65-F5344CB8AC3E}">
        <p14:creationId xmlns:p14="http://schemas.microsoft.com/office/powerpoint/2010/main" val="340487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fa7a4ea66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fa7a4ea6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Read</a:t>
            </a:r>
            <a:r>
              <a:rPr lang="en-US" baseline="0" dirty="0" smtClean="0"/>
              <a:t> </a:t>
            </a:r>
            <a:r>
              <a:rPr lang="en-US" baseline="0" dirty="0" err="1" smtClean="0"/>
              <a:t>alouds</a:t>
            </a:r>
            <a:r>
              <a:rPr lang="en-US" baseline="0" dirty="0" smtClean="0"/>
              <a:t> can often be used as anchor texts that you can build your Language Arts lesson on.  Anchor texts are books that can be referred to often and are used as models to teach reading skills and strategies.</a:t>
            </a:r>
            <a:endParaRPr dirty="0"/>
          </a:p>
        </p:txBody>
      </p:sp>
    </p:spTree>
    <p:extLst>
      <p:ext uri="{BB962C8B-B14F-4D97-AF65-F5344CB8AC3E}">
        <p14:creationId xmlns:p14="http://schemas.microsoft.com/office/powerpoint/2010/main" val="141800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fa7a4ea66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fa7a4ea6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First,</a:t>
            </a:r>
            <a:r>
              <a:rPr lang="en-US" baseline="0" dirty="0" smtClean="0"/>
              <a:t> we have to be familiar with the books in our school’s library to know what books are available to use with our lessons.  </a:t>
            </a:r>
          </a:p>
          <a:p>
            <a:pPr marL="0" lvl="0" indent="0">
              <a:spcBef>
                <a:spcPts val="0"/>
              </a:spcBef>
              <a:spcAft>
                <a:spcPts val="0"/>
              </a:spcAft>
              <a:buNone/>
            </a:pPr>
            <a:endParaRPr lang="en-US" baseline="0" dirty="0" smtClean="0"/>
          </a:p>
          <a:p>
            <a:pPr marL="0" lvl="0" indent="0">
              <a:spcBef>
                <a:spcPts val="0"/>
              </a:spcBef>
              <a:spcAft>
                <a:spcPts val="0"/>
              </a:spcAft>
              <a:buNone/>
            </a:pPr>
            <a:r>
              <a:rPr lang="en-US" baseline="0" dirty="0" smtClean="0"/>
              <a:t>So if you haven’t gone to your school’s library, go!  Pick out 5 books that look appealing, read them to yourself or to your own children at home and start thinking about how you can use one or two of these books as an anchor texts with your upcoming lessons.  Here are three steps in accomplishing the process.  </a:t>
            </a:r>
          </a:p>
          <a:p>
            <a:pPr marL="0" lvl="0" indent="0">
              <a:spcBef>
                <a:spcPts val="0"/>
              </a:spcBef>
              <a:spcAft>
                <a:spcPts val="0"/>
              </a:spcAft>
              <a:buNone/>
            </a:pPr>
            <a:endParaRPr lang="en-US" baseline="0" dirty="0" smtClean="0"/>
          </a:p>
          <a:p>
            <a:pPr marL="0" lvl="0" indent="0">
              <a:spcBef>
                <a:spcPts val="0"/>
              </a:spcBef>
              <a:spcAft>
                <a:spcPts val="0"/>
              </a:spcAft>
              <a:buNone/>
            </a:pPr>
            <a:r>
              <a:rPr lang="en-US" baseline="0" dirty="0" smtClean="0"/>
              <a:t>Step 1: Scan your curriculum.  What are some key concepts you will need to teach this term?  Step 2: Make a list of how it can be used to teach.  *Step 3: Read through the book and sticky-note where this book mentions, models, or refers to content.</a:t>
            </a:r>
            <a:endParaRPr dirty="0"/>
          </a:p>
        </p:txBody>
      </p:sp>
    </p:spTree>
    <p:extLst>
      <p:ext uri="{BB962C8B-B14F-4D97-AF65-F5344CB8AC3E}">
        <p14:creationId xmlns:p14="http://schemas.microsoft.com/office/powerpoint/2010/main" val="1607653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40616aa18d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40616aa18d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09585" indent="-457189" algn="l">
              <a:spcBef>
                <a:spcPts val="0"/>
              </a:spcBef>
              <a:buSzPts val="1800"/>
              <a:buFont typeface="Bree Serif"/>
              <a:buChar char="●"/>
            </a:pPr>
            <a:r>
              <a:rPr lang="en-US" dirty="0" smtClean="0"/>
              <a:t>Here are a few tips for building a set of anchor texts. </a:t>
            </a:r>
          </a:p>
          <a:p>
            <a:pPr marL="609585" indent="-457189" algn="l">
              <a:spcBef>
                <a:spcPts val="0"/>
              </a:spcBef>
              <a:buSzPts val="1800"/>
              <a:buFont typeface="Bree Serif"/>
              <a:buChar char="●"/>
            </a:pPr>
            <a:endParaRPr lang="en-US" dirty="0" smtClean="0">
              <a:solidFill>
                <a:schemeClr val="tx1">
                  <a:lumMod val="65000"/>
                  <a:lumOff val="35000"/>
                </a:schemeClr>
              </a:solidFill>
              <a:latin typeface="Source Code Pro" charset="0"/>
              <a:ea typeface="Bree Serif"/>
              <a:cs typeface="Bree Serif"/>
              <a:sym typeface="Bree Serif"/>
            </a:endParaRPr>
          </a:p>
          <a:p>
            <a:pPr marL="609585" indent="-457189" algn="l">
              <a:spcBef>
                <a:spcPts val="0"/>
              </a:spcBef>
              <a:buSzPts val="1800"/>
              <a:buFont typeface="Bree Serif"/>
              <a:buChar char="●"/>
            </a:pPr>
            <a:r>
              <a:rPr lang="en-US" dirty="0" smtClean="0">
                <a:solidFill>
                  <a:schemeClr val="tx1">
                    <a:lumMod val="65000"/>
                    <a:lumOff val="35000"/>
                  </a:schemeClr>
                </a:solidFill>
                <a:latin typeface="Source Code Pro" charset="0"/>
                <a:ea typeface="Bree Serif"/>
                <a:cs typeface="Bree Serif"/>
                <a:sym typeface="Bree Serif"/>
              </a:rPr>
              <a:t>Know your curriculum, subject matter.</a:t>
            </a:r>
          </a:p>
          <a:p>
            <a:pPr marL="609585" algn="l">
              <a:spcBef>
                <a:spcPts val="0"/>
              </a:spcBef>
            </a:pPr>
            <a:endParaRPr lang="en-US" dirty="0" smtClean="0">
              <a:solidFill>
                <a:schemeClr val="tx1">
                  <a:lumMod val="65000"/>
                  <a:lumOff val="35000"/>
                </a:schemeClr>
              </a:solidFill>
              <a:latin typeface="Source Code Pro" charset="0"/>
              <a:ea typeface="Bree Serif"/>
              <a:cs typeface="Bree Serif"/>
              <a:sym typeface="Bree Serif"/>
            </a:endParaRPr>
          </a:p>
          <a:p>
            <a:pPr marL="609585" indent="-457189" algn="l">
              <a:spcBef>
                <a:spcPts val="0"/>
              </a:spcBef>
              <a:buSzPts val="1800"/>
              <a:buFont typeface="Bree Serif"/>
              <a:buChar char="●"/>
            </a:pPr>
            <a:r>
              <a:rPr lang="en-US" dirty="0" smtClean="0">
                <a:solidFill>
                  <a:schemeClr val="tx1">
                    <a:lumMod val="65000"/>
                    <a:lumOff val="35000"/>
                  </a:schemeClr>
                </a:solidFill>
                <a:latin typeface="Source Code Pro" charset="0"/>
                <a:ea typeface="Bree Serif"/>
                <a:cs typeface="Bree Serif"/>
                <a:sym typeface="Bree Serif"/>
              </a:rPr>
              <a:t>Browse the library books that connect with your upcoming lessons. </a:t>
            </a:r>
          </a:p>
          <a:p>
            <a:pPr marL="609585" algn="l">
              <a:spcBef>
                <a:spcPts val="0"/>
              </a:spcBef>
            </a:pPr>
            <a:endParaRPr lang="en-US" dirty="0" smtClean="0">
              <a:solidFill>
                <a:schemeClr val="tx1">
                  <a:lumMod val="65000"/>
                  <a:lumOff val="35000"/>
                </a:schemeClr>
              </a:solidFill>
              <a:latin typeface="Source Code Pro" charset="0"/>
              <a:ea typeface="Bree Serif"/>
              <a:cs typeface="Bree Serif"/>
              <a:sym typeface="Bree Serif"/>
            </a:endParaRPr>
          </a:p>
          <a:p>
            <a:pPr marL="609585" indent="-457189" algn="l">
              <a:spcBef>
                <a:spcPts val="0"/>
              </a:spcBef>
              <a:buSzPts val="1800"/>
              <a:buFont typeface="Bree Serif"/>
              <a:buChar char="●"/>
            </a:pPr>
            <a:r>
              <a:rPr lang="en-US" dirty="0" smtClean="0">
                <a:solidFill>
                  <a:schemeClr val="tx1">
                    <a:lumMod val="65000"/>
                    <a:lumOff val="35000"/>
                  </a:schemeClr>
                </a:solidFill>
                <a:latin typeface="Source Code Pro" charset="0"/>
                <a:ea typeface="Bree Serif"/>
                <a:cs typeface="Bree Serif"/>
                <a:sym typeface="Bree Serif"/>
              </a:rPr>
              <a:t>How can the books in your library help you teach the content?</a:t>
            </a:r>
          </a:p>
          <a:p>
            <a:pPr marL="609585" algn="l">
              <a:spcBef>
                <a:spcPts val="0"/>
              </a:spcBef>
            </a:pPr>
            <a:endParaRPr lang="en-US" dirty="0" smtClean="0">
              <a:solidFill>
                <a:schemeClr val="tx1">
                  <a:lumMod val="65000"/>
                  <a:lumOff val="35000"/>
                </a:schemeClr>
              </a:solidFill>
              <a:latin typeface="Source Code Pro" charset="0"/>
              <a:ea typeface="Bree Serif"/>
              <a:cs typeface="Bree Serif"/>
              <a:sym typeface="Bree Serif"/>
            </a:endParaRPr>
          </a:p>
          <a:p>
            <a:pPr marL="609585" indent="-457189" algn="l">
              <a:spcBef>
                <a:spcPts val="0"/>
              </a:spcBef>
              <a:buSzPts val="1800"/>
              <a:buFont typeface="Bree Serif"/>
              <a:buChar char="●"/>
            </a:pPr>
            <a:r>
              <a:rPr lang="en-US" dirty="0" smtClean="0">
                <a:solidFill>
                  <a:schemeClr val="tx1">
                    <a:lumMod val="65000"/>
                    <a:lumOff val="35000"/>
                  </a:schemeClr>
                </a:solidFill>
                <a:latin typeface="Source Code Pro" charset="0"/>
                <a:ea typeface="Bree Serif"/>
                <a:cs typeface="Bree Serif"/>
                <a:sym typeface="Bree Serif"/>
              </a:rPr>
              <a:t>Make a list of books that cover or supplement reading strategies.</a:t>
            </a:r>
          </a:p>
          <a:p>
            <a:pPr marL="609585" algn="l">
              <a:spcBef>
                <a:spcPts val="0"/>
              </a:spcBef>
            </a:pPr>
            <a:endParaRPr lang="en-US" dirty="0" smtClean="0">
              <a:solidFill>
                <a:schemeClr val="tx1">
                  <a:lumMod val="65000"/>
                  <a:lumOff val="35000"/>
                </a:schemeClr>
              </a:solidFill>
              <a:latin typeface="Source Code Pro" charset="0"/>
              <a:ea typeface="Bree Serif"/>
              <a:cs typeface="Bree Serif"/>
              <a:sym typeface="Bree Serif"/>
            </a:endParaRPr>
          </a:p>
          <a:p>
            <a:pPr marL="609585" indent="-457189" algn="l">
              <a:spcBef>
                <a:spcPts val="0"/>
              </a:spcBef>
              <a:buSzPts val="1800"/>
              <a:buFont typeface="Bree Serif"/>
              <a:buChar char="●"/>
            </a:pPr>
            <a:r>
              <a:rPr lang="en-US" dirty="0" smtClean="0">
                <a:solidFill>
                  <a:schemeClr val="tx1">
                    <a:lumMod val="65000"/>
                    <a:lumOff val="35000"/>
                  </a:schemeClr>
                </a:solidFill>
                <a:latin typeface="Source Code Pro" charset="0"/>
                <a:ea typeface="Bree Serif"/>
                <a:cs typeface="Bree Serif"/>
                <a:sym typeface="Bree Serif"/>
              </a:rPr>
              <a:t>Anchor texts can be used in all grades—not just preschool and Kindergarten!  Grade 5 and 6 students love read </a:t>
            </a:r>
            <a:r>
              <a:rPr lang="en-US" dirty="0" err="1" smtClean="0">
                <a:solidFill>
                  <a:schemeClr val="tx1">
                    <a:lumMod val="65000"/>
                    <a:lumOff val="35000"/>
                  </a:schemeClr>
                </a:solidFill>
                <a:latin typeface="Source Code Pro" charset="0"/>
                <a:ea typeface="Bree Serif"/>
                <a:cs typeface="Bree Serif"/>
                <a:sym typeface="Bree Serif"/>
              </a:rPr>
              <a:t>alouds</a:t>
            </a:r>
            <a:r>
              <a:rPr lang="en-US" dirty="0" smtClean="0">
                <a:solidFill>
                  <a:schemeClr val="tx1">
                    <a:lumMod val="65000"/>
                    <a:lumOff val="35000"/>
                  </a:schemeClr>
                </a:solidFill>
                <a:latin typeface="Source Code Pro" charset="0"/>
                <a:ea typeface="Bree Serif"/>
                <a:cs typeface="Bree Serif"/>
                <a:sym typeface="Bree Serif"/>
              </a:rPr>
              <a:t> too!</a:t>
            </a:r>
          </a:p>
          <a:p>
            <a:pPr marL="0" lvl="0" indent="0">
              <a:spcBef>
                <a:spcPts val="0"/>
              </a:spcBef>
              <a:spcAft>
                <a:spcPts val="0"/>
              </a:spcAft>
              <a:buNone/>
            </a:pPr>
            <a:endParaRPr dirty="0"/>
          </a:p>
        </p:txBody>
      </p:sp>
    </p:spTree>
    <p:extLst>
      <p:ext uri="{BB962C8B-B14F-4D97-AF65-F5344CB8AC3E}">
        <p14:creationId xmlns:p14="http://schemas.microsoft.com/office/powerpoint/2010/main" val="792014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are a few tips to keep</a:t>
            </a:r>
            <a:r>
              <a:rPr lang="en-US" baseline="0" dirty="0" smtClean="0"/>
              <a:t> in mind when reading aloud!</a:t>
            </a:r>
            <a:endParaRPr lang="en-US" dirty="0" smtClean="0"/>
          </a:p>
          <a:p>
            <a:endParaRPr lang="en-US" dirty="0" smtClean="0"/>
          </a:p>
          <a:p>
            <a:r>
              <a:rPr lang="en-US" b="1" dirty="0" smtClean="0"/>
              <a:t>Introduce the book to the group</a:t>
            </a:r>
          </a:p>
          <a:p>
            <a:r>
              <a:rPr lang="en-US" b="1" dirty="0" smtClean="0"/>
              <a:t>Read with expression</a:t>
            </a:r>
          </a:p>
          <a:p>
            <a:r>
              <a:rPr lang="en-US" b="1" dirty="0" smtClean="0"/>
              <a:t>Build in time for listeners to respond along the way</a:t>
            </a:r>
          </a:p>
          <a:p>
            <a:r>
              <a:rPr lang="en-US" b="1" dirty="0" smtClean="0"/>
              <a:t>Encourage predictions</a:t>
            </a:r>
          </a:p>
          <a:p>
            <a:r>
              <a:rPr lang="en-US" b="1" dirty="0" smtClean="0"/>
              <a:t>Watch your audience (eye contact)</a:t>
            </a:r>
          </a:p>
          <a:p>
            <a:r>
              <a:rPr lang="en-US" b="1" dirty="0" smtClean="0"/>
              <a:t>Questioning to keep students on track</a:t>
            </a:r>
          </a:p>
          <a:p>
            <a:r>
              <a:rPr lang="en-US" b="1" dirty="0" smtClean="0"/>
              <a:t>Point out parts of the story you noticed or especially liked</a:t>
            </a:r>
          </a:p>
          <a:p>
            <a:r>
              <a:rPr lang="en-US" b="1" dirty="0" smtClean="0"/>
              <a:t>Encourage discussion about the story</a:t>
            </a:r>
            <a:endParaRPr lang="en-US" dirty="0" smtClean="0"/>
          </a:p>
        </p:txBody>
      </p:sp>
      <p:sp>
        <p:nvSpPr>
          <p:cNvPr id="4" name="Slide Number Placeholder 3"/>
          <p:cNvSpPr>
            <a:spLocks noGrp="1"/>
          </p:cNvSpPr>
          <p:nvPr>
            <p:ph type="sldNum" sz="quarter" idx="10"/>
          </p:nvPr>
        </p:nvSpPr>
        <p:spPr/>
        <p:txBody>
          <a:bodyPr/>
          <a:lstStyle/>
          <a:p>
            <a:fld id="{F752A6FE-CA45-594F-B6D3-477EF484EF72}" type="slidenum">
              <a:rPr lang="en-US" smtClean="0"/>
              <a:t>7</a:t>
            </a:fld>
            <a:endParaRPr lang="en-US"/>
          </a:p>
        </p:txBody>
      </p:sp>
    </p:spTree>
    <p:extLst>
      <p:ext uri="{BB962C8B-B14F-4D97-AF65-F5344CB8AC3E}">
        <p14:creationId xmlns:p14="http://schemas.microsoft.com/office/powerpoint/2010/main" val="1502044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are going to actually practice and model how to do an interactive read aloud and how</a:t>
            </a:r>
            <a:r>
              <a:rPr lang="en-US" baseline="0" dirty="0" smtClean="0"/>
              <a:t> to use an anchor text </a:t>
            </a:r>
            <a:r>
              <a:rPr lang="en-US" dirty="0" smtClean="0"/>
              <a:t>with the book</a:t>
            </a:r>
            <a:r>
              <a:rPr lang="en-US" baseline="0" dirty="0" smtClean="0"/>
              <a:t> Six Crows by Leo Leoni.  This is a book Hands Across the Sea has sent to many school libraries that can be used to teach a number of curriculum content.  I will share suggestions for younger grades as well as older grades.  Take the ideas or questions that work best for you!</a:t>
            </a:r>
          </a:p>
          <a:p>
            <a:endParaRPr lang="en-US" baseline="0" dirty="0" smtClean="0"/>
          </a:p>
          <a:p>
            <a:r>
              <a:rPr lang="en-US" baseline="0" dirty="0" smtClean="0"/>
              <a:t>*What I will model with this book can be easily applied to other books that you have in your school library!  If your school does not have this book yet, please add it to your library </a:t>
            </a:r>
            <a:r>
              <a:rPr lang="en-US" baseline="0" dirty="0" err="1" smtClean="0"/>
              <a:t>wishlist</a:t>
            </a:r>
            <a:r>
              <a:rPr lang="en-US" baseline="0" dirty="0" smtClean="0"/>
              <a:t> and share with our Literacy Link when they visit, so we can add it to your book collection!  </a:t>
            </a:r>
          </a:p>
          <a:p>
            <a:endParaRPr lang="en-US" baseline="0" dirty="0" smtClean="0"/>
          </a:p>
          <a:p>
            <a:r>
              <a:rPr lang="en-US" baseline="0" dirty="0" smtClean="0"/>
              <a:t>*Six Crows a fable by Leo </a:t>
            </a:r>
            <a:r>
              <a:rPr lang="en-US" baseline="0" dirty="0" err="1" smtClean="0"/>
              <a:t>Lionni</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752A6FE-CA45-594F-B6D3-477EF484EF72}" type="slidenum">
              <a:rPr lang="en-US" smtClean="0"/>
              <a:t>8</a:t>
            </a:fld>
            <a:endParaRPr lang="en-US"/>
          </a:p>
        </p:txBody>
      </p:sp>
    </p:spTree>
    <p:extLst>
      <p:ext uri="{BB962C8B-B14F-4D97-AF65-F5344CB8AC3E}">
        <p14:creationId xmlns:p14="http://schemas.microsoft.com/office/powerpoint/2010/main" val="1842955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interactive read-aloud is interactive.  You want to make the read-aloud like a conversation between you, the book, and the students.  Engaging the students right from the beginning is key.  One way to do that is by utilizing their prior knowledge.  For this book, we could ask—</a:t>
            </a:r>
          </a:p>
          <a:p>
            <a:r>
              <a:rPr lang="en-US" baseline="0" dirty="0" smtClean="0"/>
              <a:t>Have you ever seen a crow?</a:t>
            </a:r>
          </a:p>
          <a:p>
            <a:r>
              <a:rPr lang="en-US" baseline="0" dirty="0" smtClean="0"/>
              <a:t>What do you already know about crows?</a:t>
            </a:r>
          </a:p>
          <a:p>
            <a:r>
              <a:rPr lang="en-US" baseline="0" dirty="0" smtClean="0"/>
              <a:t>*And allow 2 or 3 students to give you a quick response.  They don</a:t>
            </a:r>
            <a:r>
              <a:rPr lang="mr-IN" baseline="0" dirty="0" smtClean="0"/>
              <a:t>’</a:t>
            </a:r>
            <a:r>
              <a:rPr lang="en-US" baseline="0" dirty="0" smtClean="0"/>
              <a:t>t have to stand to respond, this can be while the child is seated around your feet or at their desk.  But it is important to involve them, because we want their brains thinking while they are listening.</a:t>
            </a:r>
            <a:endParaRPr lang="en-US" dirty="0"/>
          </a:p>
        </p:txBody>
      </p:sp>
      <p:sp>
        <p:nvSpPr>
          <p:cNvPr id="4" name="Slide Number Placeholder 3"/>
          <p:cNvSpPr>
            <a:spLocks noGrp="1"/>
          </p:cNvSpPr>
          <p:nvPr>
            <p:ph type="sldNum" sz="quarter" idx="10"/>
          </p:nvPr>
        </p:nvSpPr>
        <p:spPr/>
        <p:txBody>
          <a:bodyPr/>
          <a:lstStyle/>
          <a:p>
            <a:fld id="{F752A6FE-CA45-594F-B6D3-477EF484EF72}" type="slidenum">
              <a:rPr lang="en-US" smtClean="0"/>
              <a:t>9</a:t>
            </a:fld>
            <a:endParaRPr lang="en-US"/>
          </a:p>
        </p:txBody>
      </p:sp>
    </p:spTree>
    <p:extLst>
      <p:ext uri="{BB962C8B-B14F-4D97-AF65-F5344CB8AC3E}">
        <p14:creationId xmlns:p14="http://schemas.microsoft.com/office/powerpoint/2010/main" val="1002624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9418C42-78D6-DE48-B011-F1F213585A71}" type="datetimeFigureOut">
              <a:rPr lang="en-US" smtClean="0"/>
              <a:t>9/3/19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A234DF-B67D-174C-B362-17EA6434A33C}" type="slidenum">
              <a:rPr lang="en-US" smtClean="0"/>
              <a:t>‹#›</a:t>
            </a:fld>
            <a:endParaRPr lang="en-US"/>
          </a:p>
        </p:txBody>
      </p:sp>
    </p:spTree>
    <p:extLst>
      <p:ext uri="{BB962C8B-B14F-4D97-AF65-F5344CB8AC3E}">
        <p14:creationId xmlns:p14="http://schemas.microsoft.com/office/powerpoint/2010/main" val="28701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418C42-78D6-DE48-B011-F1F213585A71}" type="datetimeFigureOut">
              <a:rPr lang="en-US" smtClean="0"/>
              <a:t>9/3/19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A234DF-B67D-174C-B362-17EA6434A33C}" type="slidenum">
              <a:rPr lang="en-US" smtClean="0"/>
              <a:t>‹#›</a:t>
            </a:fld>
            <a:endParaRPr lang="en-US"/>
          </a:p>
        </p:txBody>
      </p:sp>
    </p:spTree>
    <p:extLst>
      <p:ext uri="{BB962C8B-B14F-4D97-AF65-F5344CB8AC3E}">
        <p14:creationId xmlns:p14="http://schemas.microsoft.com/office/powerpoint/2010/main" val="666574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418C42-78D6-DE48-B011-F1F213585A71}" type="datetimeFigureOut">
              <a:rPr lang="en-US" smtClean="0"/>
              <a:t>9/3/19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A234DF-B67D-174C-B362-17EA6434A33C}" type="slidenum">
              <a:rPr lang="en-US" smtClean="0"/>
              <a:t>‹#›</a:t>
            </a:fld>
            <a:endParaRPr lang="en-US"/>
          </a:p>
        </p:txBody>
      </p:sp>
    </p:spTree>
    <p:extLst>
      <p:ext uri="{BB962C8B-B14F-4D97-AF65-F5344CB8AC3E}">
        <p14:creationId xmlns:p14="http://schemas.microsoft.com/office/powerpoint/2010/main" val="1835490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418C42-78D6-DE48-B011-F1F213585A71}" type="datetimeFigureOut">
              <a:rPr lang="en-US" smtClean="0"/>
              <a:t>9/3/19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A234DF-B67D-174C-B362-17EA6434A33C}" type="slidenum">
              <a:rPr lang="en-US" smtClean="0"/>
              <a:t>‹#›</a:t>
            </a:fld>
            <a:endParaRPr lang="en-US"/>
          </a:p>
        </p:txBody>
      </p:sp>
    </p:spTree>
    <p:extLst>
      <p:ext uri="{BB962C8B-B14F-4D97-AF65-F5344CB8AC3E}">
        <p14:creationId xmlns:p14="http://schemas.microsoft.com/office/powerpoint/2010/main" val="1352681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418C42-78D6-DE48-B011-F1F213585A71}" type="datetimeFigureOut">
              <a:rPr lang="en-US" smtClean="0"/>
              <a:t>9/3/19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A234DF-B67D-174C-B362-17EA6434A33C}" type="slidenum">
              <a:rPr lang="en-US" smtClean="0"/>
              <a:t>‹#›</a:t>
            </a:fld>
            <a:endParaRPr lang="en-US"/>
          </a:p>
        </p:txBody>
      </p:sp>
    </p:spTree>
    <p:extLst>
      <p:ext uri="{BB962C8B-B14F-4D97-AF65-F5344CB8AC3E}">
        <p14:creationId xmlns:p14="http://schemas.microsoft.com/office/powerpoint/2010/main" val="1250755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418C42-78D6-DE48-B011-F1F213585A71}" type="datetimeFigureOut">
              <a:rPr lang="en-US" smtClean="0"/>
              <a:t>9/3/19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A234DF-B67D-174C-B362-17EA6434A33C}" type="slidenum">
              <a:rPr lang="en-US" smtClean="0"/>
              <a:t>‹#›</a:t>
            </a:fld>
            <a:endParaRPr lang="en-US"/>
          </a:p>
        </p:txBody>
      </p:sp>
    </p:spTree>
    <p:extLst>
      <p:ext uri="{BB962C8B-B14F-4D97-AF65-F5344CB8AC3E}">
        <p14:creationId xmlns:p14="http://schemas.microsoft.com/office/powerpoint/2010/main" val="1878407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9418C42-78D6-DE48-B011-F1F213585A71}" type="datetimeFigureOut">
              <a:rPr lang="en-US" smtClean="0"/>
              <a:t>9/3/19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A234DF-B67D-174C-B362-17EA6434A33C}" type="slidenum">
              <a:rPr lang="en-US" smtClean="0"/>
              <a:t>‹#›</a:t>
            </a:fld>
            <a:endParaRPr lang="en-US"/>
          </a:p>
        </p:txBody>
      </p:sp>
    </p:spTree>
    <p:extLst>
      <p:ext uri="{BB962C8B-B14F-4D97-AF65-F5344CB8AC3E}">
        <p14:creationId xmlns:p14="http://schemas.microsoft.com/office/powerpoint/2010/main" val="231657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418C42-78D6-DE48-B011-F1F213585A71}" type="datetimeFigureOut">
              <a:rPr lang="en-US" smtClean="0"/>
              <a:t>9/3/19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A234DF-B67D-174C-B362-17EA6434A33C}" type="slidenum">
              <a:rPr lang="en-US" smtClean="0"/>
              <a:t>‹#›</a:t>
            </a:fld>
            <a:endParaRPr lang="en-US"/>
          </a:p>
        </p:txBody>
      </p:sp>
    </p:spTree>
    <p:extLst>
      <p:ext uri="{BB962C8B-B14F-4D97-AF65-F5344CB8AC3E}">
        <p14:creationId xmlns:p14="http://schemas.microsoft.com/office/powerpoint/2010/main" val="71548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418C42-78D6-DE48-B011-F1F213585A71}" type="datetimeFigureOut">
              <a:rPr lang="en-US" smtClean="0"/>
              <a:t>9/3/19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A234DF-B67D-174C-B362-17EA6434A33C}" type="slidenum">
              <a:rPr lang="en-US" smtClean="0"/>
              <a:t>‹#›</a:t>
            </a:fld>
            <a:endParaRPr lang="en-US"/>
          </a:p>
        </p:txBody>
      </p:sp>
    </p:spTree>
    <p:extLst>
      <p:ext uri="{BB962C8B-B14F-4D97-AF65-F5344CB8AC3E}">
        <p14:creationId xmlns:p14="http://schemas.microsoft.com/office/powerpoint/2010/main" val="2075188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418C42-78D6-DE48-B011-F1F213585A71}" type="datetimeFigureOut">
              <a:rPr lang="en-US" smtClean="0"/>
              <a:t>9/3/19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A234DF-B67D-174C-B362-17EA6434A33C}" type="slidenum">
              <a:rPr lang="en-US" smtClean="0"/>
              <a:t>‹#›</a:t>
            </a:fld>
            <a:endParaRPr lang="en-US"/>
          </a:p>
        </p:txBody>
      </p:sp>
    </p:spTree>
    <p:extLst>
      <p:ext uri="{BB962C8B-B14F-4D97-AF65-F5344CB8AC3E}">
        <p14:creationId xmlns:p14="http://schemas.microsoft.com/office/powerpoint/2010/main" val="410166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418C42-78D6-DE48-B011-F1F213585A71}" type="datetimeFigureOut">
              <a:rPr lang="en-US" smtClean="0"/>
              <a:t>9/3/19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A234DF-B67D-174C-B362-17EA6434A33C}" type="slidenum">
              <a:rPr lang="en-US" smtClean="0"/>
              <a:t>‹#›</a:t>
            </a:fld>
            <a:endParaRPr lang="en-US"/>
          </a:p>
        </p:txBody>
      </p:sp>
    </p:spTree>
    <p:extLst>
      <p:ext uri="{BB962C8B-B14F-4D97-AF65-F5344CB8AC3E}">
        <p14:creationId xmlns:p14="http://schemas.microsoft.com/office/powerpoint/2010/main" val="2465141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418C42-78D6-DE48-B011-F1F213585A71}" type="datetimeFigureOut">
              <a:rPr lang="en-US" smtClean="0"/>
              <a:t>9/3/19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A234DF-B67D-174C-B362-17EA6434A33C}" type="slidenum">
              <a:rPr lang="en-US" smtClean="0"/>
              <a:t>‹#›</a:t>
            </a:fld>
            <a:endParaRPr lang="en-US"/>
          </a:p>
        </p:txBody>
      </p:sp>
    </p:spTree>
    <p:extLst>
      <p:ext uri="{BB962C8B-B14F-4D97-AF65-F5344CB8AC3E}">
        <p14:creationId xmlns:p14="http://schemas.microsoft.com/office/powerpoint/2010/main" val="623406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3.png"/><Relationship Id="rId5" Type="http://schemas.openxmlformats.org/officeDocument/2006/relationships/image" Target="../media/image1.emf"/><Relationship Id="rId6" Type="http://schemas.openxmlformats.org/officeDocument/2006/relationships/image" Target="../media/image4.jpe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31.gif"/><Relationship Id="rId5" Type="http://schemas.openxmlformats.org/officeDocument/2006/relationships/image" Target="../media/image32.tiff"/><Relationship Id="rId6"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36.jp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38.jpg"/><Relationship Id="rId5" Type="http://schemas.openxmlformats.org/officeDocument/2006/relationships/image" Target="../media/image23.jpg"/><Relationship Id="rId6"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40.png"/><Relationship Id="rId5" Type="http://schemas.openxmlformats.org/officeDocument/2006/relationships/image" Target="../media/image41.jpg"/><Relationship Id="rId6" Type="http://schemas.openxmlformats.org/officeDocument/2006/relationships/image" Target="../media/image34.png"/><Relationship Id="rId7" Type="http://schemas.openxmlformats.org/officeDocument/2006/relationships/image" Target="../media/image25.jpg"/><Relationship Id="rId8" Type="http://schemas.openxmlformats.org/officeDocument/2006/relationships/image" Target="../media/image42.jpg"/><Relationship Id="rId9"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jp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48.tiff"/><Relationship Id="rId4" Type="http://schemas.openxmlformats.org/officeDocument/2006/relationships/image" Target="../media/image49.tiff"/><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2.tiff"/><Relationship Id="rId4" Type="http://schemas.openxmlformats.org/officeDocument/2006/relationships/image" Target="../media/image50.tiff"/><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tiff"/><Relationship Id="rId6"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jpg"/><Relationship Id="rId5" Type="http://schemas.openxmlformats.org/officeDocument/2006/relationships/image" Target="../media/image1.emf"/><Relationship Id="rId6"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6934" y="1214438"/>
            <a:ext cx="5842958" cy="2387600"/>
          </a:xfrm>
        </p:spPr>
        <p:txBody>
          <a:bodyPr>
            <a:normAutofit fontScale="90000"/>
          </a:bodyPr>
          <a:lstStyle/>
          <a:p>
            <a:r>
              <a:rPr lang="en-US" dirty="0" smtClean="0">
                <a:latin typeface="Abadi MT Condensed Extra Bold" charset="0"/>
                <a:ea typeface="Abadi MT Condensed Extra Bold" charset="0"/>
                <a:cs typeface="Abadi MT Condensed Extra Bold" charset="0"/>
              </a:rPr>
              <a:t>The Art and Craft of </a:t>
            </a:r>
            <a:br>
              <a:rPr lang="en-US" dirty="0" smtClean="0">
                <a:latin typeface="Abadi MT Condensed Extra Bold" charset="0"/>
                <a:ea typeface="Abadi MT Condensed Extra Bold" charset="0"/>
                <a:cs typeface="Abadi MT Condensed Extra Bold" charset="0"/>
              </a:rPr>
            </a:br>
            <a:r>
              <a:rPr lang="en-US" dirty="0" smtClean="0">
                <a:latin typeface="Abadi MT Condensed Extra Bold" charset="0"/>
                <a:ea typeface="Abadi MT Condensed Extra Bold" charset="0"/>
                <a:cs typeface="Abadi MT Condensed Extra Bold" charset="0"/>
              </a:rPr>
              <a:t>Reading Aloud</a:t>
            </a:r>
            <a:endParaRPr lang="en-US" dirty="0">
              <a:latin typeface="Abadi MT Condensed Extra Bold" charset="0"/>
              <a:ea typeface="Abadi MT Condensed Extra Bold" charset="0"/>
              <a:cs typeface="Abadi MT Condensed Extra Bold" charset="0"/>
            </a:endParaRPr>
          </a:p>
        </p:txBody>
      </p:sp>
      <p:sp>
        <p:nvSpPr>
          <p:cNvPr id="3" name="Subtitle 2"/>
          <p:cNvSpPr>
            <a:spLocks noGrp="1"/>
          </p:cNvSpPr>
          <p:nvPr>
            <p:ph type="subTitle" idx="1"/>
          </p:nvPr>
        </p:nvSpPr>
        <p:spPr>
          <a:xfrm>
            <a:off x="646934" y="3609467"/>
            <a:ext cx="5618672" cy="1655762"/>
          </a:xfrm>
        </p:spPr>
        <p:txBody>
          <a:bodyPr/>
          <a:lstStyle/>
          <a:p>
            <a:r>
              <a:rPr lang="en-US" dirty="0" smtClean="0"/>
              <a:t>Teachers Resource Guide to the Library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9738" y="4157904"/>
            <a:ext cx="3604249" cy="2256763"/>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0148" t="18596" r="7262"/>
          <a:stretch/>
        </p:blipFill>
        <p:spPr>
          <a:xfrm>
            <a:off x="6910008" y="391636"/>
            <a:ext cx="4834750" cy="3559262"/>
          </a:xfrm>
          <a:prstGeom prst="rect">
            <a:avLst/>
          </a:prstGeom>
        </p:spPr>
      </p:pic>
    </p:spTree>
    <p:extLst>
      <p:ext uri="{BB962C8B-B14F-4D97-AF65-F5344CB8AC3E}">
        <p14:creationId xmlns:p14="http://schemas.microsoft.com/office/powerpoint/2010/main" val="47874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895" y="0"/>
            <a:ext cx="9288363"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4290" y="5281575"/>
            <a:ext cx="2049053" cy="1282993"/>
          </a:xfrm>
          <a:prstGeom prst="rect">
            <a:avLst/>
          </a:prstGeom>
        </p:spPr>
      </p:pic>
      <p:sp>
        <p:nvSpPr>
          <p:cNvPr id="2" name="Oval 1"/>
          <p:cNvSpPr/>
          <p:nvPr/>
        </p:nvSpPr>
        <p:spPr>
          <a:xfrm>
            <a:off x="1828800" y="168442"/>
            <a:ext cx="1515979" cy="40907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317958" y="1636295"/>
            <a:ext cx="3898231" cy="1092607"/>
          </a:xfrm>
          <a:prstGeom prst="rect">
            <a:avLst/>
          </a:prstGeom>
          <a:noFill/>
        </p:spPr>
        <p:txBody>
          <a:bodyPr wrap="square" rtlCol="0">
            <a:spAutoFit/>
          </a:bodyPr>
          <a:lstStyle/>
          <a:p>
            <a:r>
              <a:rPr lang="en-US" sz="6500" dirty="0" smtClean="0"/>
              <a:t>fertile</a:t>
            </a:r>
            <a:endParaRPr lang="en-US" sz="6500" dirty="0"/>
          </a:p>
        </p:txBody>
      </p:sp>
    </p:spTree>
    <p:extLst>
      <p:ext uri="{BB962C8B-B14F-4D97-AF65-F5344CB8AC3E}">
        <p14:creationId xmlns:p14="http://schemas.microsoft.com/office/powerpoint/2010/main" val="17917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61585"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4290" y="5281575"/>
            <a:ext cx="2049053" cy="1282993"/>
          </a:xfrm>
          <a:prstGeom prst="rect">
            <a:avLst/>
          </a:prstGeom>
        </p:spPr>
      </p:pic>
      <p:sp>
        <p:nvSpPr>
          <p:cNvPr id="2" name="5-Point Star 1"/>
          <p:cNvSpPr/>
          <p:nvPr/>
        </p:nvSpPr>
        <p:spPr>
          <a:xfrm>
            <a:off x="3007895" y="745958"/>
            <a:ext cx="794085" cy="77002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p:cNvSpPr/>
          <p:nvPr/>
        </p:nvSpPr>
        <p:spPr>
          <a:xfrm>
            <a:off x="4433749" y="72190"/>
            <a:ext cx="794085" cy="77002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p:cNvSpPr/>
          <p:nvPr/>
        </p:nvSpPr>
        <p:spPr>
          <a:xfrm>
            <a:off x="4819797" y="2294021"/>
            <a:ext cx="794085" cy="77002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5613882" y="4130841"/>
            <a:ext cx="794085" cy="77002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8261685" y="1909010"/>
            <a:ext cx="794085" cy="77002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8995612" y="505326"/>
            <a:ext cx="794085" cy="77002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179095" y="72190"/>
            <a:ext cx="5438273" cy="335681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597579">
            <a:off x="5447433" y="-91214"/>
            <a:ext cx="4514793" cy="66794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60946" y="4130841"/>
            <a:ext cx="5124823" cy="1092607"/>
          </a:xfrm>
          <a:prstGeom prst="rect">
            <a:avLst/>
          </a:prstGeom>
          <a:noFill/>
        </p:spPr>
        <p:txBody>
          <a:bodyPr wrap="square" rtlCol="0">
            <a:spAutoFit/>
          </a:bodyPr>
          <a:lstStyle/>
          <a:p>
            <a:r>
              <a:rPr lang="en-US" sz="6500" dirty="0" smtClean="0"/>
              <a:t>3 + 3 </a:t>
            </a:r>
            <a:r>
              <a:rPr lang="en-US" sz="6500" smtClean="0"/>
              <a:t>= ___</a:t>
            </a:r>
            <a:endParaRPr lang="en-US" sz="6500" dirty="0"/>
          </a:p>
        </p:txBody>
      </p:sp>
    </p:spTree>
    <p:extLst>
      <p:ext uri="{BB962C8B-B14F-4D97-AF65-F5344CB8AC3E}">
        <p14:creationId xmlns:p14="http://schemas.microsoft.com/office/powerpoint/2010/main" val="67084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7"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427"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4290" y="5281575"/>
            <a:ext cx="2049053" cy="1282993"/>
          </a:xfrm>
          <a:prstGeom prst="rect">
            <a:avLst/>
          </a:prstGeom>
        </p:spPr>
      </p:pic>
      <p:sp>
        <p:nvSpPr>
          <p:cNvPr id="4" name="Oval 3"/>
          <p:cNvSpPr/>
          <p:nvPr/>
        </p:nvSpPr>
        <p:spPr>
          <a:xfrm>
            <a:off x="3007895" y="168442"/>
            <a:ext cx="1106905" cy="481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190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68453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3589" y="5414211"/>
            <a:ext cx="1998411" cy="1251284"/>
          </a:xfrm>
          <a:prstGeom prst="rect">
            <a:avLst/>
          </a:prstGeom>
        </p:spPr>
      </p:pic>
    </p:spTree>
    <p:extLst>
      <p:ext uri="{BB962C8B-B14F-4D97-AF65-F5344CB8AC3E}">
        <p14:creationId xmlns:p14="http://schemas.microsoft.com/office/powerpoint/2010/main" val="12822492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505485"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2641" y="5317959"/>
            <a:ext cx="1998411" cy="1251284"/>
          </a:xfrm>
          <a:prstGeom prst="rect">
            <a:avLst/>
          </a:prstGeom>
        </p:spPr>
      </p:pic>
      <p:sp>
        <p:nvSpPr>
          <p:cNvPr id="4" name="Oval 3"/>
          <p:cNvSpPr/>
          <p:nvPr/>
        </p:nvSpPr>
        <p:spPr>
          <a:xfrm>
            <a:off x="5422605" y="5592726"/>
            <a:ext cx="691115" cy="3402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p:cNvSpPr/>
          <p:nvPr/>
        </p:nvSpPr>
        <p:spPr>
          <a:xfrm>
            <a:off x="5957658" y="3237894"/>
            <a:ext cx="1684421" cy="127534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404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9146"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2641" y="5317959"/>
            <a:ext cx="1998411" cy="1251284"/>
          </a:xfrm>
          <a:prstGeom prst="rect">
            <a:avLst/>
          </a:prstGeom>
        </p:spPr>
      </p:pic>
    </p:spTree>
    <p:extLst>
      <p:ext uri="{BB962C8B-B14F-4D97-AF65-F5344CB8AC3E}">
        <p14:creationId xmlns:p14="http://schemas.microsoft.com/office/powerpoint/2010/main" val="12883854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6798"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2641" y="5317959"/>
            <a:ext cx="1998411" cy="1251284"/>
          </a:xfrm>
          <a:prstGeom prst="rect">
            <a:avLst/>
          </a:prstGeom>
        </p:spPr>
      </p:pic>
    </p:spTree>
    <p:extLst>
      <p:ext uri="{BB962C8B-B14F-4D97-AF65-F5344CB8AC3E}">
        <p14:creationId xmlns:p14="http://schemas.microsoft.com/office/powerpoint/2010/main" val="8161580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85274" cy="6858000"/>
          </a:xfrm>
          <a:prstGeom prst="rect">
            <a:avLst/>
          </a:prstGeom>
        </p:spPr>
      </p:pic>
      <p:sp>
        <p:nvSpPr>
          <p:cNvPr id="3" name="Oval 2"/>
          <p:cNvSpPr/>
          <p:nvPr/>
        </p:nvSpPr>
        <p:spPr>
          <a:xfrm>
            <a:off x="7724274" y="3429001"/>
            <a:ext cx="962526" cy="27672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2641" y="5317959"/>
            <a:ext cx="1998411" cy="1251284"/>
          </a:xfrm>
          <a:prstGeom prst="rect">
            <a:avLst/>
          </a:prstGeom>
        </p:spPr>
      </p:pic>
    </p:spTree>
    <p:extLst>
      <p:ext uri="{BB962C8B-B14F-4D97-AF65-F5344CB8AC3E}">
        <p14:creationId xmlns:p14="http://schemas.microsoft.com/office/powerpoint/2010/main" val="43931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2641" y="5317959"/>
            <a:ext cx="1998411" cy="125128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68714" cy="6858000"/>
          </a:xfrm>
          <a:prstGeom prst="rect">
            <a:avLst/>
          </a:prstGeom>
        </p:spPr>
      </p:pic>
    </p:spTree>
    <p:extLst>
      <p:ext uri="{BB962C8B-B14F-4D97-AF65-F5344CB8AC3E}">
        <p14:creationId xmlns:p14="http://schemas.microsoft.com/office/powerpoint/2010/main" val="11902257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2641" y="5317959"/>
            <a:ext cx="1998411" cy="125128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668869" cy="6858000"/>
          </a:xfrm>
          <a:prstGeom prst="rect">
            <a:avLst/>
          </a:prstGeom>
        </p:spPr>
      </p:pic>
      <p:sp>
        <p:nvSpPr>
          <p:cNvPr id="4" name="Oval 3"/>
          <p:cNvSpPr/>
          <p:nvPr/>
        </p:nvSpPr>
        <p:spPr>
          <a:xfrm>
            <a:off x="7748337" y="649706"/>
            <a:ext cx="529390" cy="3850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72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773117" cy="6858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4290" y="5281575"/>
            <a:ext cx="2049053" cy="128299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3482" y="830295"/>
            <a:ext cx="3095994" cy="3620986"/>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788326865"/>
      </p:ext>
    </p:extLst>
  </p:cSld>
  <p:clrMapOvr>
    <a:masterClrMapping/>
  </p:clrMapOvr>
  <mc:AlternateContent xmlns:mc="http://schemas.openxmlformats.org/markup-compatibility/2006" xmlns:p14="http://schemas.microsoft.com/office/powerpoint/2010/main">
    <mc:Choice Requires="p14">
      <p:transition spd="slow" p14:dur="2000" advTm="20918"/>
    </mc:Choice>
    <mc:Fallback xmlns="">
      <p:transition spd="slow" advTm="209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2641" y="5317959"/>
            <a:ext cx="1998411" cy="125128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213896" cy="6858000"/>
          </a:xfrm>
          <a:prstGeom prst="rect">
            <a:avLst/>
          </a:prstGeom>
        </p:spPr>
      </p:pic>
    </p:spTree>
    <p:extLst>
      <p:ext uri="{BB962C8B-B14F-4D97-AF65-F5344CB8AC3E}">
        <p14:creationId xmlns:p14="http://schemas.microsoft.com/office/powerpoint/2010/main" val="6655024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16" y="352056"/>
            <a:ext cx="6663606" cy="1933944"/>
          </a:xfrm>
        </p:spPr>
        <p:txBody>
          <a:bodyPr>
            <a:noAutofit/>
          </a:bodyPr>
          <a:lstStyle/>
          <a:p>
            <a:r>
              <a:rPr lang="en-US" b="1" dirty="0">
                <a:latin typeface="Abadi MT Condensed Extra Bold" charset="0"/>
                <a:ea typeface="Abadi MT Condensed Extra Bold" charset="0"/>
                <a:cs typeface="Abadi MT Condensed Extra Bold" charset="0"/>
              </a:rPr>
              <a:t>What is an interactive read-aloud?</a:t>
            </a:r>
          </a:p>
        </p:txBody>
      </p:sp>
      <p:sp>
        <p:nvSpPr>
          <p:cNvPr id="3" name="Content Placeholder 2"/>
          <p:cNvSpPr>
            <a:spLocks noGrp="1"/>
          </p:cNvSpPr>
          <p:nvPr>
            <p:ph idx="1"/>
          </p:nvPr>
        </p:nvSpPr>
        <p:spPr>
          <a:xfrm>
            <a:off x="591934" y="2466940"/>
            <a:ext cx="6722925" cy="3621039"/>
          </a:xfrm>
        </p:spPr>
        <p:txBody>
          <a:bodyPr>
            <a:normAutofit/>
          </a:bodyPr>
          <a:lstStyle/>
          <a:p>
            <a:r>
              <a:rPr lang="en-US" sz="4000" dirty="0" smtClean="0"/>
              <a:t>Discuss </a:t>
            </a:r>
            <a:r>
              <a:rPr lang="en-US" sz="4000" dirty="0"/>
              <a:t>while reading.</a:t>
            </a:r>
          </a:p>
          <a:p>
            <a:r>
              <a:rPr lang="en-US" sz="4000" dirty="0"/>
              <a:t>Ask/answer questions</a:t>
            </a:r>
          </a:p>
          <a:p>
            <a:pPr lvl="1"/>
            <a:r>
              <a:rPr lang="en-US" sz="2933" i="1" dirty="0"/>
              <a:t>At the point in the story where the owl confronts the farmer, stop reading and ask the students what they would do to help the farmer and crows make peace.</a:t>
            </a:r>
          </a:p>
        </p:txBody>
      </p:sp>
      <p:pic>
        <p:nvPicPr>
          <p:cNvPr id="4" name="Picture 3"/>
          <p:cNvPicPr>
            <a:picLocks noChangeAspect="1"/>
          </p:cNvPicPr>
          <p:nvPr/>
        </p:nvPicPr>
        <p:blipFill>
          <a:blip r:embed="rId3"/>
          <a:stretch>
            <a:fillRect/>
          </a:stretch>
        </p:blipFill>
        <p:spPr>
          <a:xfrm rot="201657">
            <a:off x="7819551" y="1493526"/>
            <a:ext cx="3901951" cy="48116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0380" y="3519974"/>
            <a:ext cx="4288811" cy="3339146"/>
          </a:xfrm>
          <a:prstGeom prst="rect">
            <a:avLst/>
          </a:prstGeom>
        </p:spPr>
      </p:pic>
      <p:pic>
        <p:nvPicPr>
          <p:cNvPr id="6" name="Picture 5"/>
          <p:cNvPicPr>
            <a:picLocks noChangeAspect="1"/>
          </p:cNvPicPr>
          <p:nvPr/>
        </p:nvPicPr>
        <p:blipFill>
          <a:blip r:embed="rId5"/>
          <a:stretch>
            <a:fillRect/>
          </a:stretch>
        </p:blipFill>
        <p:spPr>
          <a:xfrm>
            <a:off x="7681863" y="388889"/>
            <a:ext cx="4419736" cy="331480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7930" y="5462337"/>
            <a:ext cx="1998411" cy="1251284"/>
          </a:xfrm>
          <a:prstGeom prst="rect">
            <a:avLst/>
          </a:prstGeom>
        </p:spPr>
      </p:pic>
    </p:spTree>
    <p:extLst>
      <p:ext uri="{BB962C8B-B14F-4D97-AF65-F5344CB8AC3E}">
        <p14:creationId xmlns:p14="http://schemas.microsoft.com/office/powerpoint/2010/main" val="148485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2641" y="5317959"/>
            <a:ext cx="1998411" cy="125128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8104" cy="6858000"/>
          </a:xfrm>
          <a:prstGeom prst="rect">
            <a:avLst/>
          </a:prstGeom>
        </p:spPr>
      </p:pic>
    </p:spTree>
    <p:extLst>
      <p:ext uri="{BB962C8B-B14F-4D97-AF65-F5344CB8AC3E}">
        <p14:creationId xmlns:p14="http://schemas.microsoft.com/office/powerpoint/2010/main" val="4479212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2641" y="5317959"/>
            <a:ext cx="1998411" cy="125128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19551" cy="6858000"/>
          </a:xfrm>
          <a:prstGeom prst="rect">
            <a:avLst/>
          </a:prstGeom>
        </p:spPr>
      </p:pic>
      <p:sp>
        <p:nvSpPr>
          <p:cNvPr id="4" name="Oval 3"/>
          <p:cNvSpPr/>
          <p:nvPr/>
        </p:nvSpPr>
        <p:spPr>
          <a:xfrm>
            <a:off x="1973179" y="0"/>
            <a:ext cx="529390" cy="3850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p:cNvSpPr/>
          <p:nvPr/>
        </p:nvSpPr>
        <p:spPr>
          <a:xfrm>
            <a:off x="9147425" y="2791326"/>
            <a:ext cx="1684421" cy="127534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700210" y="385010"/>
            <a:ext cx="529390" cy="3850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769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2641" y="5317959"/>
            <a:ext cx="1998411" cy="125128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84821" cy="6858000"/>
          </a:xfrm>
          <a:prstGeom prst="rect">
            <a:avLst/>
          </a:prstGeom>
        </p:spPr>
      </p:pic>
      <p:sp>
        <p:nvSpPr>
          <p:cNvPr id="4" name="Oval 3"/>
          <p:cNvSpPr/>
          <p:nvPr/>
        </p:nvSpPr>
        <p:spPr>
          <a:xfrm>
            <a:off x="6400800" y="577516"/>
            <a:ext cx="529390" cy="3850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799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311888"/>
            <a:ext cx="8596668" cy="1320800"/>
          </a:xfrm>
        </p:spPr>
        <p:txBody>
          <a:bodyPr/>
          <a:lstStyle/>
          <a:p>
            <a:r>
              <a:rPr lang="en-US" sz="3733" dirty="0">
                <a:latin typeface="Abadi MT Condensed Extra Bold" charset="0"/>
                <a:ea typeface="Abadi MT Condensed Extra Bold" charset="0"/>
                <a:cs typeface="Abadi MT Condensed Extra Bold" charset="0"/>
              </a:rPr>
              <a:t>What is an interactive read-aloud?</a:t>
            </a: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677335" y="1632688"/>
            <a:ext cx="7004527" cy="4782732"/>
          </a:xfrm>
        </p:spPr>
        <p:txBody>
          <a:bodyPr>
            <a:normAutofit lnSpcReduction="10000"/>
          </a:bodyPr>
          <a:lstStyle/>
          <a:p>
            <a:r>
              <a:rPr lang="en-US" sz="3333" dirty="0"/>
              <a:t>Make up questions as you go based on what you know is coming up in the story.</a:t>
            </a:r>
          </a:p>
          <a:p>
            <a:r>
              <a:rPr lang="en-US" sz="3333" b="1" dirty="0"/>
              <a:t>Make connections</a:t>
            </a:r>
          </a:p>
          <a:p>
            <a:pPr lvl="1"/>
            <a:r>
              <a:rPr lang="en-US" sz="2467" i="1" dirty="0"/>
              <a:t>Have you ever </a:t>
            </a:r>
            <a:r>
              <a:rPr lang="en-US" sz="2667" i="1" dirty="0"/>
              <a:t>fussed and fought with each other (brother, sister, friend) to get back at one another?</a:t>
            </a:r>
            <a:endParaRPr lang="en-US" sz="2467" i="1" dirty="0"/>
          </a:p>
          <a:p>
            <a:r>
              <a:rPr lang="en-US" sz="3333" b="1" dirty="0"/>
              <a:t>Analyze/Evaluate: Think critically and offer opinions</a:t>
            </a:r>
          </a:p>
          <a:p>
            <a:pPr lvl="1"/>
            <a:r>
              <a:rPr lang="en-US" sz="2667" i="1" dirty="0"/>
              <a:t>What do you think the farmer should do about the situation?</a:t>
            </a:r>
          </a:p>
        </p:txBody>
      </p:sp>
      <p:pic>
        <p:nvPicPr>
          <p:cNvPr id="4" name="Picture 3"/>
          <p:cNvPicPr>
            <a:picLocks noChangeAspect="1"/>
          </p:cNvPicPr>
          <p:nvPr/>
        </p:nvPicPr>
        <p:blipFill>
          <a:blip r:embed="rId3"/>
          <a:stretch>
            <a:fillRect/>
          </a:stretch>
        </p:blipFill>
        <p:spPr>
          <a:xfrm rot="201657">
            <a:off x="7819551" y="1493526"/>
            <a:ext cx="3901951" cy="48116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4191" y="311887"/>
            <a:ext cx="4445000" cy="33401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9055" y="3593160"/>
            <a:ext cx="4300136" cy="2759254"/>
          </a:xfrm>
          <a:prstGeom prst="rect">
            <a:avLst/>
          </a:prstGeom>
        </p:spPr>
      </p:pic>
    </p:spTree>
    <p:extLst>
      <p:ext uri="{BB962C8B-B14F-4D97-AF65-F5344CB8AC3E}">
        <p14:creationId xmlns:p14="http://schemas.microsoft.com/office/powerpoint/2010/main" val="4143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463633"/>
            <a:ext cx="8596668" cy="1320800"/>
          </a:xfrm>
        </p:spPr>
        <p:txBody>
          <a:bodyPr/>
          <a:lstStyle/>
          <a:p>
            <a:r>
              <a:rPr lang="en-US" sz="3733" b="1" dirty="0">
                <a:latin typeface="Abadi MT Condensed Extra Bold" charset="0"/>
                <a:ea typeface="Abadi MT Condensed Extra Bold" charset="0"/>
                <a:cs typeface="Abadi MT Condensed Extra Bold" charset="0"/>
              </a:rPr>
              <a:t>What is an interactive read-aloud?</a:t>
            </a:r>
            <a:endParaRPr lang="en-US" b="1"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677335" y="1383286"/>
            <a:ext cx="7346703" cy="5032133"/>
          </a:xfrm>
        </p:spPr>
        <p:txBody>
          <a:bodyPr>
            <a:normAutofit lnSpcReduction="10000"/>
          </a:bodyPr>
          <a:lstStyle/>
          <a:p>
            <a:endParaRPr lang="en-US" sz="2667" dirty="0"/>
          </a:p>
          <a:p>
            <a:r>
              <a:rPr lang="en-US" sz="2667" dirty="0"/>
              <a:t>There is no “wrong way” to do a “read aloud,” so experiment and figure out what works and what does not with you and your students for next time</a:t>
            </a:r>
            <a:r>
              <a:rPr lang="en-US" sz="2667" dirty="0" smtClean="0"/>
              <a:t>.</a:t>
            </a:r>
          </a:p>
          <a:p>
            <a:endParaRPr lang="en-US" sz="2667" dirty="0"/>
          </a:p>
          <a:p>
            <a:r>
              <a:rPr lang="en-US" sz="2667" dirty="0"/>
              <a:t> </a:t>
            </a:r>
            <a:r>
              <a:rPr lang="en-US" sz="3333" b="1" dirty="0"/>
              <a:t>Infer</a:t>
            </a:r>
          </a:p>
          <a:p>
            <a:pPr lvl="1"/>
            <a:r>
              <a:rPr lang="en-US" sz="2667" i="1" dirty="0"/>
              <a:t>What can we assume about the farmer when he sees the crows?</a:t>
            </a:r>
          </a:p>
          <a:p>
            <a:r>
              <a:rPr lang="en-US" sz="3333" b="1" dirty="0"/>
              <a:t>Predict</a:t>
            </a:r>
          </a:p>
          <a:p>
            <a:pPr lvl="1"/>
            <a:r>
              <a:rPr lang="en-US" sz="2667" i="1" dirty="0"/>
              <a:t>What do think the crows are going to do because of the scarecrow?</a:t>
            </a:r>
          </a:p>
        </p:txBody>
      </p:sp>
      <p:pic>
        <p:nvPicPr>
          <p:cNvPr id="4" name="Picture 3"/>
          <p:cNvPicPr>
            <a:picLocks noChangeAspect="1"/>
          </p:cNvPicPr>
          <p:nvPr/>
        </p:nvPicPr>
        <p:blipFill>
          <a:blip r:embed="rId3"/>
          <a:stretch>
            <a:fillRect/>
          </a:stretch>
        </p:blipFill>
        <p:spPr>
          <a:xfrm rot="201657">
            <a:off x="7948010" y="1493526"/>
            <a:ext cx="3901951" cy="4811653"/>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908" r="18773"/>
          <a:stretch/>
        </p:blipFill>
        <p:spPr>
          <a:xfrm>
            <a:off x="7951989" y="15916"/>
            <a:ext cx="4240011" cy="316042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1463" y="3624054"/>
            <a:ext cx="4490537" cy="305606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1387" y="147135"/>
            <a:ext cx="4701213" cy="6268284"/>
          </a:xfrm>
          <a:prstGeom prst="rect">
            <a:avLst/>
          </a:prstGeom>
        </p:spPr>
      </p:pic>
    </p:spTree>
    <p:extLst>
      <p:ext uri="{BB962C8B-B14F-4D97-AF65-F5344CB8AC3E}">
        <p14:creationId xmlns:p14="http://schemas.microsoft.com/office/powerpoint/2010/main" val="53982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77335" y="40168"/>
            <a:ext cx="8596668" cy="1320800"/>
          </a:xfrm>
        </p:spPr>
        <p:txBody>
          <a:bodyPr/>
          <a:lstStyle/>
          <a:p>
            <a:r>
              <a:rPr lang="en-US" sz="3733" b="1" dirty="0">
                <a:latin typeface="Abadi MT Condensed Extra Bold" charset="0"/>
                <a:ea typeface="Abadi MT Condensed Extra Bold" charset="0"/>
                <a:cs typeface="Abadi MT Condensed Extra Bold" charset="0"/>
              </a:rPr>
              <a:t>What is an interactive read-aloud?</a:t>
            </a:r>
            <a:endParaRPr lang="en-US" b="1"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677335" y="1190847"/>
            <a:ext cx="6985443" cy="5372375"/>
          </a:xfrm>
        </p:spPr>
        <p:txBody>
          <a:bodyPr>
            <a:normAutofit lnSpcReduction="10000"/>
          </a:bodyPr>
          <a:lstStyle/>
          <a:p>
            <a:r>
              <a:rPr lang="en-US" sz="2400" dirty="0"/>
              <a:t>Stop and make observations about what is happening in the story by sharing what you think.  This is called “thinking aloud</a:t>
            </a:r>
            <a:r>
              <a:rPr lang="en-US" sz="2400" dirty="0" smtClean="0"/>
              <a:t>.”</a:t>
            </a:r>
          </a:p>
          <a:p>
            <a:endParaRPr lang="en-US" sz="2400" dirty="0"/>
          </a:p>
          <a:p>
            <a:r>
              <a:rPr lang="en-US" sz="2667" b="1" dirty="0"/>
              <a:t>Point of View</a:t>
            </a:r>
          </a:p>
          <a:p>
            <a:pPr lvl="1"/>
            <a:r>
              <a:rPr lang="en-US" sz="2333" i="1" dirty="0"/>
              <a:t>From the crows’ point of view, they decide they must scare the scarecrow away so they can eat the grain.</a:t>
            </a:r>
          </a:p>
          <a:p>
            <a:r>
              <a:rPr lang="en-US" sz="2667" b="1" dirty="0"/>
              <a:t>Drawing Conclusions</a:t>
            </a:r>
          </a:p>
          <a:p>
            <a:pPr lvl="1"/>
            <a:r>
              <a:rPr lang="en-US" sz="2000" i="1" dirty="0"/>
              <a:t>What do the crows want?</a:t>
            </a:r>
          </a:p>
          <a:p>
            <a:pPr lvl="1"/>
            <a:r>
              <a:rPr lang="en-US" sz="2000" i="1" dirty="0"/>
              <a:t>What does the farmer want?</a:t>
            </a:r>
          </a:p>
          <a:p>
            <a:pPr lvl="1"/>
            <a:r>
              <a:rPr lang="en-US" sz="2000" i="1" dirty="0"/>
              <a:t>What does the owl suggest?</a:t>
            </a:r>
          </a:p>
          <a:p>
            <a:pPr lvl="1"/>
            <a:r>
              <a:rPr lang="en-US" sz="2000" i="1" dirty="0"/>
              <a:t>The owl observes that the wheat is going to spoil if the crows and farmer continue fighting so he becomes a negotiator and talks to both sides who come to a compromise.</a:t>
            </a:r>
          </a:p>
        </p:txBody>
      </p:sp>
      <p:pic>
        <p:nvPicPr>
          <p:cNvPr id="4" name="Picture 3"/>
          <p:cNvPicPr>
            <a:picLocks noChangeAspect="1"/>
          </p:cNvPicPr>
          <p:nvPr/>
        </p:nvPicPr>
        <p:blipFill>
          <a:blip r:embed="rId3"/>
          <a:stretch>
            <a:fillRect/>
          </a:stretch>
        </p:blipFill>
        <p:spPr>
          <a:xfrm rot="201657">
            <a:off x="7948010" y="1641328"/>
            <a:ext cx="3901951" cy="481165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756" y="152868"/>
            <a:ext cx="4708437" cy="3047532"/>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1955" r="17191"/>
          <a:stretch/>
        </p:blipFill>
        <p:spPr>
          <a:xfrm>
            <a:off x="7719010" y="3657599"/>
            <a:ext cx="4268640" cy="2934627"/>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73686" t="30565"/>
          <a:stretch/>
        </p:blipFill>
        <p:spPr>
          <a:xfrm>
            <a:off x="9400547" y="261412"/>
            <a:ext cx="1637414" cy="3249096"/>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51870" t="2229"/>
          <a:stretch/>
        </p:blipFill>
        <p:spPr>
          <a:xfrm>
            <a:off x="7426756" y="499438"/>
            <a:ext cx="1938558" cy="2955026"/>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61557" t="29794"/>
          <a:stretch/>
        </p:blipFill>
        <p:spPr>
          <a:xfrm>
            <a:off x="7436439" y="3639861"/>
            <a:ext cx="2294689" cy="3165253"/>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73814" y="40168"/>
            <a:ext cx="6561379" cy="4930408"/>
          </a:xfrm>
          <a:prstGeom prst="rect">
            <a:avLst/>
          </a:prstGeom>
        </p:spPr>
      </p:pic>
    </p:spTree>
    <p:extLst>
      <p:ext uri="{BB962C8B-B14F-4D97-AF65-F5344CB8AC3E}">
        <p14:creationId xmlns:p14="http://schemas.microsoft.com/office/powerpoint/2010/main" val="194438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411127"/>
            <a:ext cx="8596668" cy="1320800"/>
          </a:xfrm>
        </p:spPr>
        <p:txBody>
          <a:bodyPr/>
          <a:lstStyle/>
          <a:p>
            <a:r>
              <a:rPr lang="en-US" sz="3733" b="1" dirty="0">
                <a:latin typeface="Abadi MT Condensed Extra Bold" charset="0"/>
                <a:ea typeface="Abadi MT Condensed Extra Bold" charset="0"/>
                <a:cs typeface="Abadi MT Condensed Extra Bold" charset="0"/>
              </a:rPr>
              <a:t>Shared Reading </a:t>
            </a:r>
            <a:endParaRPr lang="en-US" b="1"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677335" y="1731927"/>
            <a:ext cx="7346703" cy="4831295"/>
          </a:xfrm>
        </p:spPr>
        <p:txBody>
          <a:bodyPr>
            <a:normAutofit/>
          </a:bodyPr>
          <a:lstStyle/>
          <a:p>
            <a:r>
              <a:rPr lang="en-US" sz="2400" dirty="0"/>
              <a:t>You can do a “shared reading” of this book and ask questions along the way at the same time.</a:t>
            </a:r>
            <a:br>
              <a:rPr lang="en-US" sz="2400" dirty="0"/>
            </a:br>
            <a:endParaRPr lang="en-US" sz="2400" dirty="0"/>
          </a:p>
          <a:p>
            <a:r>
              <a:rPr lang="en-US" sz="2667" b="1" dirty="0"/>
              <a:t>Cause and Effect</a:t>
            </a:r>
          </a:p>
          <a:p>
            <a:pPr lvl="1"/>
            <a:r>
              <a:rPr lang="en-US" sz="2333" i="1" dirty="0"/>
              <a:t>What does the farmer build to make the crows stop eating the wheat seeds?  (effect)</a:t>
            </a:r>
          </a:p>
          <a:p>
            <a:pPr lvl="1"/>
            <a:r>
              <a:rPr lang="en-US" sz="2333" i="1" dirty="0"/>
              <a:t>What makes the farmer build an even scarier scarecrow? (cause)</a:t>
            </a:r>
          </a:p>
          <a:p>
            <a:r>
              <a:rPr lang="en-US" sz="2667" b="1" dirty="0"/>
              <a:t>Synthesis</a:t>
            </a:r>
          </a:p>
          <a:p>
            <a:pPr lvl="1"/>
            <a:r>
              <a:rPr lang="en-US" sz="2000" i="1" dirty="0"/>
              <a:t>What does “words can do magic mean”?</a:t>
            </a:r>
          </a:p>
          <a:p>
            <a:pPr lvl="1"/>
            <a:r>
              <a:rPr lang="en-US" sz="2000" i="1" dirty="0"/>
              <a:t>Talking things out is better than letting what we are fighting over spoil.</a:t>
            </a:r>
          </a:p>
        </p:txBody>
      </p:sp>
      <p:pic>
        <p:nvPicPr>
          <p:cNvPr id="4" name="Picture 3"/>
          <p:cNvPicPr>
            <a:picLocks noChangeAspect="1"/>
          </p:cNvPicPr>
          <p:nvPr/>
        </p:nvPicPr>
        <p:blipFill>
          <a:blip r:embed="rId3"/>
          <a:stretch>
            <a:fillRect/>
          </a:stretch>
        </p:blipFill>
        <p:spPr>
          <a:xfrm rot="201657">
            <a:off x="7948010" y="1641328"/>
            <a:ext cx="3901951" cy="48116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6641" y="330137"/>
            <a:ext cx="4695046" cy="2388999"/>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9848" t="5470" r="8567"/>
          <a:stretch/>
        </p:blipFill>
        <p:spPr>
          <a:xfrm>
            <a:off x="7741886" y="3465095"/>
            <a:ext cx="4279514" cy="297513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9845" y="203542"/>
            <a:ext cx="5322155" cy="5322155"/>
          </a:xfrm>
          <a:prstGeom prst="rect">
            <a:avLst/>
          </a:prstGeom>
        </p:spPr>
      </p:pic>
    </p:spTree>
    <p:extLst>
      <p:ext uri="{BB962C8B-B14F-4D97-AF65-F5344CB8AC3E}">
        <p14:creationId xmlns:p14="http://schemas.microsoft.com/office/powerpoint/2010/main" val="108978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427863" y="235573"/>
            <a:ext cx="11580458" cy="1440827"/>
          </a:xfrm>
          <a:prstGeom prst="rect">
            <a:avLst/>
          </a:prstGeom>
        </p:spPr>
        <p:txBody>
          <a:bodyPr spcFirstLastPara="1" vert="horz" wrap="square" lIns="121900" tIns="121900" rIns="121900" bIns="121900" rtlCol="0" anchor="ctr" anchorCtr="0">
            <a:noAutofit/>
          </a:bodyPr>
          <a:lstStyle/>
          <a:p>
            <a:pPr algn="l">
              <a:spcBef>
                <a:spcPts val="0"/>
              </a:spcBef>
            </a:pPr>
            <a:r>
              <a:rPr lang="en-US" sz="6667" dirty="0" smtClean="0">
                <a:solidFill>
                  <a:schemeClr val="accent1">
                    <a:lumMod val="50000"/>
                  </a:schemeClr>
                </a:solidFill>
              </a:rPr>
              <a:t>What are the benefits of an anchor text?</a:t>
            </a:r>
            <a:endParaRPr sz="6667" dirty="0">
              <a:solidFill>
                <a:schemeClr val="accent1">
                  <a:lumMod val="50000"/>
                </a:schemeClr>
              </a:solidFill>
            </a:endParaRPr>
          </a:p>
        </p:txBody>
      </p:sp>
      <p:sp>
        <p:nvSpPr>
          <p:cNvPr id="57" name="Google Shape;57;p13"/>
          <p:cNvSpPr txBox="1">
            <a:spLocks noGrp="1"/>
          </p:cNvSpPr>
          <p:nvPr>
            <p:ph type="subTitle" idx="1"/>
          </p:nvPr>
        </p:nvSpPr>
        <p:spPr>
          <a:xfrm>
            <a:off x="1959428" y="1959430"/>
            <a:ext cx="7162800" cy="2021149"/>
          </a:xfrm>
          <a:prstGeom prst="rect">
            <a:avLst/>
          </a:prstGeom>
        </p:spPr>
        <p:txBody>
          <a:bodyPr spcFirstLastPara="1" vert="horz" wrap="square" lIns="121900" tIns="121900" rIns="121900" bIns="121900" rtlCol="0" anchor="ctr" anchorCtr="0">
            <a:noAutofit/>
          </a:bodyPr>
          <a:lstStyle/>
          <a:p>
            <a:pPr marL="457189" algn="l">
              <a:spcBef>
                <a:spcPts val="0"/>
              </a:spcBef>
              <a:buFont typeface="Arial" charset="0"/>
              <a:buChar char="•"/>
            </a:pPr>
            <a:r>
              <a:rPr lang="en-US" sz="4000" dirty="0">
                <a:solidFill>
                  <a:schemeClr val="tx1">
                    <a:lumMod val="65000"/>
                    <a:lumOff val="35000"/>
                  </a:schemeClr>
                </a:solidFill>
              </a:rPr>
              <a:t>What made it interesting, engaging, enjoyable—a learning experience?</a:t>
            </a:r>
          </a:p>
        </p:txBody>
      </p:sp>
      <p:sp>
        <p:nvSpPr>
          <p:cNvPr id="5" name="Google Shape;57;p13"/>
          <p:cNvSpPr txBox="1">
            <a:spLocks/>
          </p:cNvSpPr>
          <p:nvPr/>
        </p:nvSpPr>
        <p:spPr>
          <a:xfrm>
            <a:off x="1959429" y="4263607"/>
            <a:ext cx="6566951" cy="2021149"/>
          </a:xfrm>
          <a:prstGeom prst="rect">
            <a:avLst/>
          </a:prstGeom>
        </p:spPr>
        <p:txBody>
          <a:bodyPr spcFirstLastPara="1" vert="horz" wrap="square" lIns="121900" tIns="121900" rIns="121900" bIns="121900" rtlCol="0" anchor="ctr" anchorCtr="0">
            <a:noAutofit/>
          </a:bodyPr>
          <a:lstStyle>
            <a:lvl1pPr marL="0" indent="0" algn="r" defTabSz="342900" rtl="0" eaLnBrk="1" latinLnBrk="0" hangingPunct="1">
              <a:spcBef>
                <a:spcPts val="750"/>
              </a:spcBef>
              <a:spcAft>
                <a:spcPts val="0"/>
              </a:spcAft>
              <a:buClr>
                <a:schemeClr val="accent1"/>
              </a:buClr>
              <a:buSzPct val="80000"/>
              <a:buFont typeface="Wingdings 3" charset="2"/>
              <a:buNone/>
              <a:defRPr sz="1350" kern="1200">
                <a:solidFill>
                  <a:schemeClr val="tx1">
                    <a:lumMod val="50000"/>
                    <a:lumOff val="50000"/>
                  </a:schemeClr>
                </a:solidFill>
                <a:latin typeface="+mn-lt"/>
                <a:ea typeface="+mn-ea"/>
                <a:cs typeface="+mn-cs"/>
              </a:defRPr>
            </a:lvl1pPr>
            <a:lvl2pPr marL="342900" indent="0" algn="ctr" defTabSz="342900" rtl="0" eaLnBrk="1" latinLnBrk="0" hangingPunct="1">
              <a:spcBef>
                <a:spcPts val="75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2pPr>
            <a:lvl3pPr marL="685800" indent="0" algn="ctr" defTabSz="342900" rtl="0" eaLnBrk="1" latinLnBrk="0" hangingPunct="1">
              <a:spcBef>
                <a:spcPts val="750"/>
              </a:spcBef>
              <a:spcAft>
                <a:spcPts val="0"/>
              </a:spcAft>
              <a:buClr>
                <a:schemeClr val="accent1"/>
              </a:buClr>
              <a:buSzPct val="80000"/>
              <a:buFont typeface="Wingdings 3" charset="2"/>
              <a:buNone/>
              <a:defRPr sz="1050" kern="1200">
                <a:solidFill>
                  <a:schemeClr val="tx1">
                    <a:tint val="75000"/>
                  </a:schemeClr>
                </a:solidFill>
                <a:latin typeface="+mn-lt"/>
                <a:ea typeface="+mn-ea"/>
                <a:cs typeface="+mn-cs"/>
              </a:defRPr>
            </a:lvl3pPr>
            <a:lvl4pPr marL="1028700" indent="0" algn="ctr" defTabSz="342900" rtl="0" eaLnBrk="1" latinLnBrk="0" hangingPunct="1">
              <a:spcBef>
                <a:spcPts val="750"/>
              </a:spcBef>
              <a:spcAft>
                <a:spcPts val="0"/>
              </a:spcAft>
              <a:buClr>
                <a:schemeClr val="accent1"/>
              </a:buClr>
              <a:buSzPct val="80000"/>
              <a:buFont typeface="Wingdings 3" charset="2"/>
              <a:buNone/>
              <a:defRPr sz="900" kern="1200">
                <a:solidFill>
                  <a:schemeClr val="tx1">
                    <a:tint val="75000"/>
                  </a:schemeClr>
                </a:solidFill>
                <a:latin typeface="+mn-lt"/>
                <a:ea typeface="+mn-ea"/>
                <a:cs typeface="+mn-cs"/>
              </a:defRPr>
            </a:lvl4pPr>
            <a:lvl5pPr marL="1371600" indent="0" algn="ctr" defTabSz="342900" rtl="0" eaLnBrk="1" latinLnBrk="0" hangingPunct="1">
              <a:spcBef>
                <a:spcPts val="750"/>
              </a:spcBef>
              <a:spcAft>
                <a:spcPts val="0"/>
              </a:spcAft>
              <a:buClr>
                <a:schemeClr val="accent1"/>
              </a:buClr>
              <a:buSzPct val="80000"/>
              <a:buFont typeface="Wingdings 3" charset="2"/>
              <a:buNone/>
              <a:defRPr sz="900" kern="1200">
                <a:solidFill>
                  <a:schemeClr val="tx1">
                    <a:tint val="75000"/>
                  </a:schemeClr>
                </a:solidFill>
                <a:latin typeface="+mn-lt"/>
                <a:ea typeface="+mn-ea"/>
                <a:cs typeface="+mn-cs"/>
              </a:defRPr>
            </a:lvl5pPr>
            <a:lvl6pPr marL="1714500" indent="0" algn="ctr" defTabSz="342900" rtl="0" eaLnBrk="1" latinLnBrk="0" hangingPunct="1">
              <a:spcBef>
                <a:spcPts val="750"/>
              </a:spcBef>
              <a:spcAft>
                <a:spcPts val="0"/>
              </a:spcAft>
              <a:buClr>
                <a:schemeClr val="accent1"/>
              </a:buClr>
              <a:buSzPct val="80000"/>
              <a:buFont typeface="Wingdings 3" charset="2"/>
              <a:buNone/>
              <a:defRPr sz="900" kern="1200">
                <a:solidFill>
                  <a:schemeClr val="tx1">
                    <a:tint val="75000"/>
                  </a:schemeClr>
                </a:solidFill>
                <a:latin typeface="+mn-lt"/>
                <a:ea typeface="+mn-ea"/>
                <a:cs typeface="+mn-cs"/>
              </a:defRPr>
            </a:lvl6pPr>
            <a:lvl7pPr marL="2057400" indent="0" algn="ctr" defTabSz="342900" rtl="0" eaLnBrk="1" latinLnBrk="0" hangingPunct="1">
              <a:spcBef>
                <a:spcPts val="750"/>
              </a:spcBef>
              <a:spcAft>
                <a:spcPts val="0"/>
              </a:spcAft>
              <a:buClr>
                <a:schemeClr val="accent1"/>
              </a:buClr>
              <a:buSzPct val="80000"/>
              <a:buFont typeface="Wingdings 3" charset="2"/>
              <a:buNone/>
              <a:defRPr sz="900" kern="1200">
                <a:solidFill>
                  <a:schemeClr val="tx1">
                    <a:tint val="75000"/>
                  </a:schemeClr>
                </a:solidFill>
                <a:latin typeface="+mn-lt"/>
                <a:ea typeface="+mn-ea"/>
                <a:cs typeface="+mn-cs"/>
              </a:defRPr>
            </a:lvl7pPr>
            <a:lvl8pPr marL="2400300" indent="0" algn="ctr" defTabSz="342900" rtl="0" eaLnBrk="1" latinLnBrk="0" hangingPunct="1">
              <a:spcBef>
                <a:spcPts val="750"/>
              </a:spcBef>
              <a:spcAft>
                <a:spcPts val="0"/>
              </a:spcAft>
              <a:buClr>
                <a:schemeClr val="accent1"/>
              </a:buClr>
              <a:buSzPct val="80000"/>
              <a:buFont typeface="Wingdings 3" charset="2"/>
              <a:buNone/>
              <a:defRPr sz="900" kern="1200">
                <a:solidFill>
                  <a:schemeClr val="tx1">
                    <a:tint val="75000"/>
                  </a:schemeClr>
                </a:solidFill>
                <a:latin typeface="+mn-lt"/>
                <a:ea typeface="+mn-ea"/>
                <a:cs typeface="+mn-cs"/>
              </a:defRPr>
            </a:lvl8pPr>
            <a:lvl9pPr marL="2743200" indent="0" algn="ctr" defTabSz="342900" rtl="0" eaLnBrk="1" latinLnBrk="0" hangingPunct="1">
              <a:spcBef>
                <a:spcPts val="750"/>
              </a:spcBef>
              <a:spcAft>
                <a:spcPts val="0"/>
              </a:spcAft>
              <a:buClr>
                <a:schemeClr val="accent1"/>
              </a:buClr>
              <a:buSzPct val="80000"/>
              <a:buFont typeface="Wingdings 3" charset="2"/>
              <a:buNone/>
              <a:defRPr sz="900" kern="1200">
                <a:solidFill>
                  <a:schemeClr val="tx1">
                    <a:tint val="75000"/>
                  </a:schemeClr>
                </a:solidFill>
                <a:latin typeface="+mn-lt"/>
                <a:ea typeface="+mn-ea"/>
                <a:cs typeface="+mn-cs"/>
              </a:defRPr>
            </a:lvl9pPr>
          </a:lstStyle>
          <a:p>
            <a:pPr marL="457189" algn="l">
              <a:spcBef>
                <a:spcPts val="0"/>
              </a:spcBef>
              <a:buFont typeface="Arial" charset="0"/>
              <a:buChar char="•"/>
            </a:pPr>
            <a:r>
              <a:rPr lang="en-US" sz="4000" dirty="0">
                <a:solidFill>
                  <a:schemeClr val="tx1">
                    <a:lumMod val="65000"/>
                    <a:lumOff val="35000"/>
                  </a:schemeClr>
                </a:solidFill>
              </a:rPr>
              <a:t>What other book titles can you think of that may make a good read </a:t>
            </a:r>
            <a:r>
              <a:rPr lang="en-US" sz="4000" dirty="0" smtClean="0">
                <a:solidFill>
                  <a:schemeClr val="tx1">
                    <a:lumMod val="65000"/>
                    <a:lumOff val="35000"/>
                  </a:schemeClr>
                </a:solidFill>
              </a:rPr>
              <a:t>aloud and anchor text?</a:t>
            </a:r>
            <a:endParaRPr lang="en-US" sz="4000" dirty="0">
              <a:solidFill>
                <a:schemeClr val="tx1">
                  <a:lumMod val="65000"/>
                  <a:lumOff val="35000"/>
                </a:schemeClr>
              </a:solidFill>
            </a:endParaRPr>
          </a:p>
        </p:txBody>
      </p:sp>
      <p:pic>
        <p:nvPicPr>
          <p:cNvPr id="6" name="Picture 5"/>
          <p:cNvPicPr>
            <a:picLocks noChangeAspect="1"/>
          </p:cNvPicPr>
          <p:nvPr/>
        </p:nvPicPr>
        <p:blipFill>
          <a:blip r:embed="rId3"/>
          <a:stretch>
            <a:fillRect/>
          </a:stretch>
        </p:blipFill>
        <p:spPr>
          <a:xfrm rot="214441">
            <a:off x="8647871" y="1773467"/>
            <a:ext cx="3238959" cy="3998868"/>
          </a:xfrm>
          <a:prstGeom prst="rect">
            <a:avLst/>
          </a:prstGeom>
        </p:spPr>
      </p:pic>
      <p:pic>
        <p:nvPicPr>
          <p:cNvPr id="7" name="Google Shape;98;p18"/>
          <p:cNvPicPr preferRelativeResize="0"/>
          <p:nvPr/>
        </p:nvPicPr>
        <p:blipFill rotWithShape="1">
          <a:blip r:embed="rId4">
            <a:alphaModFix/>
          </a:blip>
          <a:srcRect l="30825" r="32208"/>
          <a:stretch/>
        </p:blipFill>
        <p:spPr>
          <a:xfrm>
            <a:off x="291176" y="1959430"/>
            <a:ext cx="1821403" cy="4603938"/>
          </a:xfrm>
          <a:prstGeom prst="rect">
            <a:avLst/>
          </a:prstGeom>
          <a:noFill/>
          <a:ln>
            <a:noFill/>
          </a:ln>
        </p:spPr>
      </p:pic>
    </p:spTree>
    <p:extLst>
      <p:ext uri="{BB962C8B-B14F-4D97-AF65-F5344CB8AC3E}">
        <p14:creationId xmlns:p14="http://schemas.microsoft.com/office/powerpoint/2010/main" val="72865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Effect transition="in" filter="checkerboard(across)">
                                      <p:cBhvr>
                                        <p:cTn id="7" dur="500"/>
                                        <p:tgtEl>
                                          <p:spTgt spid="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build="p"/>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5088"/>
          <a:stretch/>
        </p:blipFill>
        <p:spPr>
          <a:xfrm>
            <a:off x="192504" y="1105955"/>
            <a:ext cx="11815011" cy="5752045"/>
          </a:xfrm>
          <a:prstGeom prst="rect">
            <a:avLst/>
          </a:prstGeom>
        </p:spPr>
      </p:pic>
      <p:sp>
        <p:nvSpPr>
          <p:cNvPr id="5" name="Google Shape;134;p23"/>
          <p:cNvSpPr txBox="1">
            <a:spLocks/>
          </p:cNvSpPr>
          <p:nvPr/>
        </p:nvSpPr>
        <p:spPr>
          <a:xfrm>
            <a:off x="898169" y="0"/>
            <a:ext cx="10555893" cy="1196163"/>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 dirty="0" smtClean="0">
                <a:latin typeface="Abadi MT Condensed Extra Bold" charset="0"/>
                <a:ea typeface="Abadi MT Condensed Extra Bold" charset="0"/>
                <a:cs typeface="Abadi MT Condensed Extra Bold" charset="0"/>
              </a:rPr>
              <a:t>Anchor Texts</a:t>
            </a:r>
            <a:r>
              <a:rPr lang="en-US" dirty="0" smtClean="0">
                <a:latin typeface="Abadi MT Condensed Extra Bold" charset="0"/>
                <a:ea typeface="Abadi MT Condensed Extra Bold" charset="0"/>
                <a:cs typeface="Abadi MT Condensed Extra Bold" charset="0"/>
              </a:rPr>
              <a:t> and Interactive Read </a:t>
            </a:r>
            <a:r>
              <a:rPr lang="en-US" dirty="0" err="1" smtClean="0">
                <a:latin typeface="Abadi MT Condensed Extra Bold" charset="0"/>
                <a:ea typeface="Abadi MT Condensed Extra Bold" charset="0"/>
                <a:cs typeface="Abadi MT Condensed Extra Bold" charset="0"/>
              </a:rPr>
              <a:t>Alouds</a:t>
            </a:r>
            <a:endParaRPr lang="en" dirty="0">
              <a:latin typeface="Abadi MT Condensed Extra Bold" charset="0"/>
              <a:ea typeface="Abadi MT Condensed Extra Bold" charset="0"/>
              <a:cs typeface="Abadi MT Condensed Extra Bold" charset="0"/>
            </a:endParaRPr>
          </a:p>
        </p:txBody>
      </p:sp>
      <p:sp>
        <p:nvSpPr>
          <p:cNvPr id="6" name="Oval 5"/>
          <p:cNvSpPr/>
          <p:nvPr/>
        </p:nvSpPr>
        <p:spPr>
          <a:xfrm>
            <a:off x="192504" y="1371600"/>
            <a:ext cx="2791328" cy="2646947"/>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308681" y="978644"/>
            <a:ext cx="4535908" cy="2646947"/>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57200" y="3981977"/>
            <a:ext cx="1660358" cy="3554819"/>
          </a:xfrm>
          <a:prstGeom prst="rect">
            <a:avLst/>
          </a:prstGeom>
          <a:noFill/>
        </p:spPr>
        <p:txBody>
          <a:bodyPr wrap="square" rtlCol="0">
            <a:spAutoFit/>
          </a:bodyPr>
          <a:lstStyle/>
          <a:p>
            <a:r>
              <a:rPr lang="en-US" sz="4500" dirty="0" smtClean="0"/>
              <a:t>1. </a:t>
            </a:r>
          </a:p>
          <a:p>
            <a:r>
              <a:rPr lang="en-US" sz="4500" dirty="0" smtClean="0"/>
              <a:t>2.</a:t>
            </a:r>
          </a:p>
          <a:p>
            <a:r>
              <a:rPr lang="en-US" sz="4500" dirty="0" smtClean="0"/>
              <a:t>3.</a:t>
            </a:r>
          </a:p>
          <a:p>
            <a:r>
              <a:rPr lang="en-US" sz="4500" dirty="0" smtClean="0"/>
              <a:t>4.</a:t>
            </a:r>
          </a:p>
          <a:p>
            <a:endParaRPr lang="en-US" sz="4500" dirty="0"/>
          </a:p>
        </p:txBody>
      </p:sp>
      <p:sp>
        <p:nvSpPr>
          <p:cNvPr id="9" name="TextBox 8"/>
          <p:cNvSpPr txBox="1"/>
          <p:nvPr/>
        </p:nvSpPr>
        <p:spPr>
          <a:xfrm>
            <a:off x="3916277" y="3759897"/>
            <a:ext cx="1660358" cy="3554819"/>
          </a:xfrm>
          <a:prstGeom prst="rect">
            <a:avLst/>
          </a:prstGeom>
          <a:noFill/>
        </p:spPr>
        <p:txBody>
          <a:bodyPr wrap="square" rtlCol="0">
            <a:spAutoFit/>
          </a:bodyPr>
          <a:lstStyle/>
          <a:p>
            <a:r>
              <a:rPr lang="en-US" sz="4500" dirty="0" smtClean="0"/>
              <a:t>1. </a:t>
            </a:r>
          </a:p>
          <a:p>
            <a:r>
              <a:rPr lang="en-US" sz="4500" dirty="0" smtClean="0"/>
              <a:t>2.</a:t>
            </a:r>
          </a:p>
          <a:p>
            <a:r>
              <a:rPr lang="en-US" sz="4500" dirty="0" smtClean="0"/>
              <a:t>3.</a:t>
            </a:r>
          </a:p>
          <a:p>
            <a:r>
              <a:rPr lang="en-US" sz="4500" dirty="0" smtClean="0"/>
              <a:t>4.</a:t>
            </a:r>
          </a:p>
          <a:p>
            <a:endParaRPr lang="en-US" sz="4500" dirty="0"/>
          </a:p>
        </p:txBody>
      </p:sp>
    </p:spTree>
    <p:extLst>
      <p:ext uri="{BB962C8B-B14F-4D97-AF65-F5344CB8AC3E}">
        <p14:creationId xmlns:p14="http://schemas.microsoft.com/office/powerpoint/2010/main" val="43074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5088"/>
          <a:stretch/>
        </p:blipFill>
        <p:spPr>
          <a:xfrm>
            <a:off x="192504" y="1105955"/>
            <a:ext cx="11815011" cy="5752045"/>
          </a:xfrm>
          <a:prstGeom prst="rect">
            <a:avLst/>
          </a:prstGeom>
        </p:spPr>
      </p:pic>
      <p:sp>
        <p:nvSpPr>
          <p:cNvPr id="5" name="Google Shape;134;p23"/>
          <p:cNvSpPr txBox="1">
            <a:spLocks/>
          </p:cNvSpPr>
          <p:nvPr/>
        </p:nvSpPr>
        <p:spPr>
          <a:xfrm>
            <a:off x="898169" y="0"/>
            <a:ext cx="10555893" cy="1196163"/>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 dirty="0" smtClean="0">
                <a:latin typeface="Abadi MT Condensed Extra Bold" charset="0"/>
                <a:ea typeface="Abadi MT Condensed Extra Bold" charset="0"/>
                <a:cs typeface="Abadi MT Condensed Extra Bold" charset="0"/>
              </a:rPr>
              <a:t>Anchor Texts</a:t>
            </a:r>
            <a:r>
              <a:rPr lang="en-US" dirty="0" smtClean="0">
                <a:latin typeface="Abadi MT Condensed Extra Bold" charset="0"/>
                <a:ea typeface="Abadi MT Condensed Extra Bold" charset="0"/>
                <a:cs typeface="Abadi MT Condensed Extra Bold" charset="0"/>
              </a:rPr>
              <a:t> and Interactive Read </a:t>
            </a:r>
            <a:r>
              <a:rPr lang="en-US" dirty="0" err="1" smtClean="0">
                <a:latin typeface="Abadi MT Condensed Extra Bold" charset="0"/>
                <a:ea typeface="Abadi MT Condensed Extra Bold" charset="0"/>
                <a:cs typeface="Abadi MT Condensed Extra Bold" charset="0"/>
              </a:rPr>
              <a:t>Alouds</a:t>
            </a:r>
            <a:endParaRPr lang="en" dirty="0">
              <a:latin typeface="Abadi MT Condensed Extra Bold" charset="0"/>
              <a:ea typeface="Abadi MT Condensed Extra Bold" charset="0"/>
              <a:cs typeface="Abadi MT Condensed Extra Bold" charset="0"/>
            </a:endParaRPr>
          </a:p>
        </p:txBody>
      </p:sp>
      <p:sp>
        <p:nvSpPr>
          <p:cNvPr id="8" name="TextBox 7"/>
          <p:cNvSpPr txBox="1"/>
          <p:nvPr/>
        </p:nvSpPr>
        <p:spPr>
          <a:xfrm>
            <a:off x="457200" y="3981977"/>
            <a:ext cx="1660358" cy="3554819"/>
          </a:xfrm>
          <a:prstGeom prst="rect">
            <a:avLst/>
          </a:prstGeom>
          <a:noFill/>
        </p:spPr>
        <p:txBody>
          <a:bodyPr wrap="square" rtlCol="0">
            <a:spAutoFit/>
          </a:bodyPr>
          <a:lstStyle/>
          <a:p>
            <a:r>
              <a:rPr lang="en-US" sz="4500" dirty="0" smtClean="0"/>
              <a:t>1. </a:t>
            </a:r>
          </a:p>
          <a:p>
            <a:r>
              <a:rPr lang="en-US" sz="4500" dirty="0" smtClean="0"/>
              <a:t>2.</a:t>
            </a:r>
          </a:p>
          <a:p>
            <a:r>
              <a:rPr lang="en-US" sz="4500" dirty="0" smtClean="0"/>
              <a:t>3.</a:t>
            </a:r>
          </a:p>
          <a:p>
            <a:r>
              <a:rPr lang="en-US" sz="4500" dirty="0" smtClean="0"/>
              <a:t>4.</a:t>
            </a:r>
          </a:p>
          <a:p>
            <a:endParaRPr lang="en-US" sz="4500" dirty="0"/>
          </a:p>
        </p:txBody>
      </p:sp>
      <p:sp>
        <p:nvSpPr>
          <p:cNvPr id="9" name="TextBox 8"/>
          <p:cNvSpPr txBox="1"/>
          <p:nvPr/>
        </p:nvSpPr>
        <p:spPr>
          <a:xfrm>
            <a:off x="3916277" y="3759897"/>
            <a:ext cx="1660358" cy="3554819"/>
          </a:xfrm>
          <a:prstGeom prst="rect">
            <a:avLst/>
          </a:prstGeom>
          <a:noFill/>
        </p:spPr>
        <p:txBody>
          <a:bodyPr wrap="square" rtlCol="0">
            <a:spAutoFit/>
          </a:bodyPr>
          <a:lstStyle/>
          <a:p>
            <a:r>
              <a:rPr lang="en-US" sz="4500" dirty="0" smtClean="0"/>
              <a:t>1. </a:t>
            </a:r>
          </a:p>
          <a:p>
            <a:r>
              <a:rPr lang="en-US" sz="4500" dirty="0" smtClean="0"/>
              <a:t>2.</a:t>
            </a:r>
          </a:p>
          <a:p>
            <a:r>
              <a:rPr lang="en-US" sz="4500" dirty="0" smtClean="0"/>
              <a:t>3.</a:t>
            </a:r>
          </a:p>
          <a:p>
            <a:r>
              <a:rPr lang="en-US" sz="4500" dirty="0" smtClean="0"/>
              <a:t>4.</a:t>
            </a:r>
          </a:p>
          <a:p>
            <a:endParaRPr lang="en-US" sz="4500" dirty="0"/>
          </a:p>
        </p:txBody>
      </p:sp>
      <p:pic>
        <p:nvPicPr>
          <p:cNvPr id="10" name="Picture 9"/>
          <p:cNvPicPr>
            <a:picLocks noChangeAspect="1"/>
          </p:cNvPicPr>
          <p:nvPr/>
        </p:nvPicPr>
        <p:blipFill>
          <a:blip r:embed="rId4"/>
          <a:stretch>
            <a:fillRect/>
          </a:stretch>
        </p:blipFill>
        <p:spPr>
          <a:xfrm>
            <a:off x="8243118" y="2945262"/>
            <a:ext cx="3499703" cy="3499703"/>
          </a:xfrm>
          <a:prstGeom prst="rect">
            <a:avLst/>
          </a:prstGeom>
        </p:spPr>
      </p:pic>
      <p:sp>
        <p:nvSpPr>
          <p:cNvPr id="11" name="Title 1"/>
          <p:cNvSpPr>
            <a:spLocks noGrp="1"/>
          </p:cNvSpPr>
          <p:nvPr>
            <p:ph type="title"/>
          </p:nvPr>
        </p:nvSpPr>
        <p:spPr>
          <a:xfrm rot="21373313">
            <a:off x="8415264" y="3917425"/>
            <a:ext cx="3268485" cy="1900772"/>
          </a:xfrm>
        </p:spPr>
        <p:txBody>
          <a:bodyPr>
            <a:noAutofit/>
          </a:bodyPr>
          <a:lstStyle/>
          <a:p>
            <a:r>
              <a:rPr lang="en-US" sz="3000" dirty="0">
                <a:solidFill>
                  <a:srgbClr val="0070C0"/>
                </a:solidFill>
                <a:latin typeface="Chalkboard SE" charset="0"/>
                <a:ea typeface="Chalkboard SE" charset="0"/>
                <a:cs typeface="Chalkboard SE" charset="0"/>
              </a:rPr>
              <a:t>What is one new thing </a:t>
            </a:r>
            <a:r>
              <a:rPr lang="en-US" sz="3000" dirty="0" smtClean="0">
                <a:solidFill>
                  <a:srgbClr val="0070C0"/>
                </a:solidFill>
                <a:latin typeface="Chalkboard SE" charset="0"/>
                <a:ea typeface="Chalkboard SE" charset="0"/>
                <a:cs typeface="Chalkboard SE" charset="0"/>
              </a:rPr>
              <a:t>you learned today that you are going to try with your students?</a:t>
            </a:r>
            <a:endParaRPr lang="en-US" sz="3000" dirty="0">
              <a:solidFill>
                <a:srgbClr val="0070C0"/>
              </a:solidFill>
              <a:latin typeface="Chalkboard SE" charset="0"/>
              <a:ea typeface="Chalkboard SE" charset="0"/>
              <a:cs typeface="Chalkboard SE" charset="0"/>
            </a:endParaRPr>
          </a:p>
        </p:txBody>
      </p:sp>
      <p:sp>
        <p:nvSpPr>
          <p:cNvPr id="12" name="Oval 11"/>
          <p:cNvSpPr/>
          <p:nvPr/>
        </p:nvSpPr>
        <p:spPr>
          <a:xfrm>
            <a:off x="7656092" y="739012"/>
            <a:ext cx="4535908" cy="2646947"/>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303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137358" cy="1160351"/>
          </a:xfrm>
        </p:spPr>
        <p:txBody>
          <a:bodyPr>
            <a:normAutofit fontScale="90000"/>
          </a:bodyPr>
          <a:lstStyle/>
          <a:p>
            <a:r>
              <a:rPr lang="en-US" dirty="0" smtClean="0">
                <a:latin typeface="Abadi MT Condensed Extra Bold" charset="0"/>
                <a:ea typeface="Abadi MT Condensed Extra Bold" charset="0"/>
                <a:cs typeface="Abadi MT Condensed Extra Bold" charset="0"/>
              </a:rPr>
              <a:t>Discussion </a:t>
            </a:r>
            <a:r>
              <a:rPr lang="en-US" dirty="0">
                <a:latin typeface="Abadi MT Condensed Extra Bold" charset="0"/>
                <a:ea typeface="Abadi MT Condensed Extra Bold" charset="0"/>
                <a:cs typeface="Abadi MT Condensed Extra Bold" charset="0"/>
              </a:rPr>
              <a:t>q</a:t>
            </a:r>
            <a:r>
              <a:rPr lang="en-US" dirty="0" smtClean="0">
                <a:latin typeface="Abadi MT Condensed Extra Bold" charset="0"/>
                <a:ea typeface="Abadi MT Condensed Extra Bold" charset="0"/>
                <a:cs typeface="Abadi MT Condensed Extra Bold" charset="0"/>
              </a:rPr>
              <a:t>uestions you can use with any book:</a:t>
            </a: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677335" y="2160589"/>
            <a:ext cx="8596668" cy="4417420"/>
          </a:xfrm>
        </p:spPr>
        <p:txBody>
          <a:bodyPr>
            <a:normAutofit fontScale="92500"/>
          </a:bodyPr>
          <a:lstStyle/>
          <a:p>
            <a:pPr marL="457189" indent="-457189">
              <a:buFont typeface="+mj-lt"/>
              <a:buAutoNum type="arabicPeriod"/>
            </a:pPr>
            <a:r>
              <a:rPr lang="en-US" sz="2667" dirty="0"/>
              <a:t>Favorite character? Why?</a:t>
            </a:r>
          </a:p>
          <a:p>
            <a:pPr marL="457189" indent="-457189">
              <a:buFont typeface="+mj-lt"/>
              <a:buAutoNum type="arabicPeriod"/>
            </a:pPr>
            <a:r>
              <a:rPr lang="en-US" sz="2667" dirty="0"/>
              <a:t>At what point in the story did you get hooked?</a:t>
            </a:r>
          </a:p>
          <a:p>
            <a:pPr marL="457189" indent="-457189">
              <a:buFont typeface="+mj-lt"/>
              <a:buAutoNum type="arabicPeriod"/>
            </a:pPr>
            <a:r>
              <a:rPr lang="en-US" sz="2667" dirty="0"/>
              <a:t>Favorite scene and why?</a:t>
            </a:r>
          </a:p>
          <a:p>
            <a:pPr marL="457189" indent="-457189">
              <a:buFont typeface="+mj-lt"/>
              <a:buAutoNum type="arabicPeriod"/>
            </a:pPr>
            <a:r>
              <a:rPr lang="en-US" sz="2667" dirty="0"/>
              <a:t>If you could change anything about the book, what would it be? </a:t>
            </a:r>
          </a:p>
          <a:p>
            <a:pPr marL="457189" indent="-457189">
              <a:buFont typeface="+mj-lt"/>
              <a:buAutoNum type="arabicPeriod"/>
            </a:pPr>
            <a:r>
              <a:rPr lang="en-US" sz="2667" dirty="0"/>
              <a:t>World Building - How did you like the world the author built? </a:t>
            </a:r>
          </a:p>
          <a:p>
            <a:pPr marL="457189" indent="-457189">
              <a:buFont typeface="+mj-lt"/>
              <a:buAutoNum type="arabicPeriod"/>
            </a:pPr>
            <a:r>
              <a:rPr lang="en-US" sz="2667" dirty="0"/>
              <a:t>What was the most annoying thing/person/situation?</a:t>
            </a:r>
          </a:p>
          <a:p>
            <a:pPr marL="457189" indent="-457189">
              <a:buFont typeface="+mj-lt"/>
              <a:buAutoNum type="arabicPeriod"/>
            </a:pPr>
            <a:r>
              <a:rPr lang="en-US" sz="2667" dirty="0"/>
              <a:t>What would you have liked to see from this book that was not put in?</a:t>
            </a:r>
            <a:r>
              <a:rPr lang="en-US" dirty="0"/>
              <a:t/>
            </a:r>
            <a:br>
              <a:rPr lang="en-US" dirty="0"/>
            </a:br>
            <a:endParaRPr lang="en-US" dirty="0"/>
          </a:p>
        </p:txBody>
      </p:sp>
      <p:pic>
        <p:nvPicPr>
          <p:cNvPr id="5" name="Picture 4"/>
          <p:cNvPicPr>
            <a:picLocks noChangeAspect="1"/>
          </p:cNvPicPr>
          <p:nvPr/>
        </p:nvPicPr>
        <p:blipFill>
          <a:blip r:embed="rId3"/>
          <a:stretch>
            <a:fillRect/>
          </a:stretch>
        </p:blipFill>
        <p:spPr>
          <a:xfrm>
            <a:off x="9162961" y="411126"/>
            <a:ext cx="2731328" cy="2768092"/>
          </a:xfrm>
          <a:prstGeom prst="rect">
            <a:avLst/>
          </a:prstGeom>
        </p:spPr>
      </p:pic>
      <p:pic>
        <p:nvPicPr>
          <p:cNvPr id="6" name="Picture 5"/>
          <p:cNvPicPr>
            <a:picLocks noChangeAspect="1"/>
          </p:cNvPicPr>
          <p:nvPr/>
        </p:nvPicPr>
        <p:blipFill>
          <a:blip r:embed="rId4"/>
          <a:stretch>
            <a:fillRect/>
          </a:stretch>
        </p:blipFill>
        <p:spPr>
          <a:xfrm>
            <a:off x="9274003" y="3814331"/>
            <a:ext cx="2732152" cy="2763677"/>
          </a:xfrm>
          <a:prstGeom prst="rect">
            <a:avLst/>
          </a:prstGeom>
        </p:spPr>
      </p:pic>
    </p:spTree>
    <p:extLst>
      <p:ext uri="{BB962C8B-B14F-4D97-AF65-F5344CB8AC3E}">
        <p14:creationId xmlns:p14="http://schemas.microsoft.com/office/powerpoint/2010/main" val="3613950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70C0"/>
                </a:solidFill>
              </a:rPr>
              <a:t>Discussion </a:t>
            </a:r>
            <a:r>
              <a:rPr lang="en-US" dirty="0">
                <a:solidFill>
                  <a:srgbClr val="0070C0"/>
                </a:solidFill>
              </a:rPr>
              <a:t>q</a:t>
            </a:r>
            <a:r>
              <a:rPr lang="en-US" dirty="0" smtClean="0">
                <a:solidFill>
                  <a:srgbClr val="0070C0"/>
                </a:solidFill>
              </a:rPr>
              <a:t>uestions you can use with any book:</a:t>
            </a:r>
            <a:endParaRPr lang="en-US" dirty="0">
              <a:solidFill>
                <a:srgbClr val="0070C0"/>
              </a:solidFill>
            </a:endParaRPr>
          </a:p>
        </p:txBody>
      </p:sp>
      <p:sp>
        <p:nvSpPr>
          <p:cNvPr id="3" name="Content Placeholder 2"/>
          <p:cNvSpPr>
            <a:spLocks noGrp="1"/>
          </p:cNvSpPr>
          <p:nvPr>
            <p:ph idx="1"/>
          </p:nvPr>
        </p:nvSpPr>
        <p:spPr>
          <a:xfrm>
            <a:off x="677335" y="2160589"/>
            <a:ext cx="8596668" cy="4417420"/>
          </a:xfrm>
        </p:spPr>
        <p:txBody>
          <a:bodyPr>
            <a:normAutofit fontScale="92500"/>
          </a:bodyPr>
          <a:lstStyle/>
          <a:p>
            <a:pPr marL="457189" indent="-457189">
              <a:buFont typeface="+mj-lt"/>
              <a:buAutoNum type="arabicPeriod"/>
            </a:pPr>
            <a:r>
              <a:rPr lang="en-US" sz="2667" dirty="0"/>
              <a:t>Favorite character? Why?</a:t>
            </a:r>
          </a:p>
          <a:p>
            <a:pPr marL="457189" indent="-457189">
              <a:buFont typeface="+mj-lt"/>
              <a:buAutoNum type="arabicPeriod"/>
            </a:pPr>
            <a:r>
              <a:rPr lang="en-US" sz="2667" dirty="0"/>
              <a:t>At what point in the story did you get hooked?</a:t>
            </a:r>
          </a:p>
          <a:p>
            <a:pPr marL="457189" indent="-457189">
              <a:buFont typeface="+mj-lt"/>
              <a:buAutoNum type="arabicPeriod"/>
            </a:pPr>
            <a:r>
              <a:rPr lang="en-US" sz="2667" dirty="0"/>
              <a:t>Favorite scene and why?</a:t>
            </a:r>
          </a:p>
          <a:p>
            <a:pPr marL="457189" indent="-457189">
              <a:buFont typeface="+mj-lt"/>
              <a:buAutoNum type="arabicPeriod"/>
            </a:pPr>
            <a:r>
              <a:rPr lang="en-US" sz="2667" dirty="0"/>
              <a:t>If you could change anything about the book, what would it be? </a:t>
            </a:r>
          </a:p>
          <a:p>
            <a:pPr marL="457189" indent="-457189">
              <a:buFont typeface="+mj-lt"/>
              <a:buAutoNum type="arabicPeriod"/>
            </a:pPr>
            <a:r>
              <a:rPr lang="en-US" sz="2667" dirty="0"/>
              <a:t>World Building - How did you like the world the author built? </a:t>
            </a:r>
          </a:p>
          <a:p>
            <a:pPr marL="457189" indent="-457189">
              <a:buFont typeface="+mj-lt"/>
              <a:buAutoNum type="arabicPeriod"/>
            </a:pPr>
            <a:r>
              <a:rPr lang="en-US" sz="2667" dirty="0"/>
              <a:t>What was the most annoying thing/person/situation?</a:t>
            </a:r>
          </a:p>
          <a:p>
            <a:pPr marL="457189" indent="-457189">
              <a:buFont typeface="+mj-lt"/>
              <a:buAutoNum type="arabicPeriod"/>
            </a:pPr>
            <a:r>
              <a:rPr lang="en-US" sz="2667" dirty="0"/>
              <a:t>What would you have liked to see from this book that was not put in?</a:t>
            </a:r>
            <a:r>
              <a:rPr lang="en-US" dirty="0"/>
              <a:t/>
            </a:r>
            <a:br>
              <a:rPr lang="en-US" dirty="0"/>
            </a:br>
            <a:endParaRPr lang="en-US" dirty="0"/>
          </a:p>
        </p:txBody>
      </p:sp>
      <p:pic>
        <p:nvPicPr>
          <p:cNvPr id="7" name="Picture 6"/>
          <p:cNvPicPr>
            <a:picLocks noChangeAspect="1"/>
          </p:cNvPicPr>
          <p:nvPr/>
        </p:nvPicPr>
        <p:blipFill>
          <a:blip r:embed="rId3"/>
          <a:stretch>
            <a:fillRect/>
          </a:stretch>
        </p:blipFill>
        <p:spPr>
          <a:xfrm>
            <a:off x="280418" y="0"/>
            <a:ext cx="8770677" cy="6578008"/>
          </a:xfrm>
          <a:prstGeom prst="rect">
            <a:avLst/>
          </a:prstGeom>
        </p:spPr>
      </p:pic>
      <p:pic>
        <p:nvPicPr>
          <p:cNvPr id="8" name="Picture 7"/>
          <p:cNvPicPr>
            <a:picLocks noChangeAspect="1"/>
          </p:cNvPicPr>
          <p:nvPr/>
        </p:nvPicPr>
        <p:blipFill rotWithShape="1">
          <a:blip r:embed="rId4"/>
          <a:srcRect t="18458" b="17444"/>
          <a:stretch/>
        </p:blipFill>
        <p:spPr>
          <a:xfrm>
            <a:off x="7832088" y="0"/>
            <a:ext cx="4174067" cy="2675467"/>
          </a:xfrm>
          <a:prstGeom prst="rect">
            <a:avLst/>
          </a:prstGeom>
        </p:spPr>
      </p:pic>
      <p:sp>
        <p:nvSpPr>
          <p:cNvPr id="9" name="TextBox 8"/>
          <p:cNvSpPr txBox="1"/>
          <p:nvPr/>
        </p:nvSpPr>
        <p:spPr>
          <a:xfrm>
            <a:off x="8877567" y="295465"/>
            <a:ext cx="2476233" cy="1446550"/>
          </a:xfrm>
          <a:prstGeom prst="rect">
            <a:avLst/>
          </a:prstGeom>
          <a:noFill/>
        </p:spPr>
        <p:txBody>
          <a:bodyPr wrap="square" rtlCol="0">
            <a:spAutoFit/>
          </a:bodyPr>
          <a:lstStyle/>
          <a:p>
            <a:r>
              <a:rPr lang="en-US" sz="2200" dirty="0"/>
              <a:t>What book do you know of right now that you could do a read-aloud with?</a:t>
            </a:r>
          </a:p>
        </p:txBody>
      </p:sp>
    </p:spTree>
    <p:extLst>
      <p:ext uri="{BB962C8B-B14F-4D97-AF65-F5344CB8AC3E}">
        <p14:creationId xmlns:p14="http://schemas.microsoft.com/office/powerpoint/2010/main" val="19508609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3"/>
          <p:cNvSpPr txBox="1">
            <a:spLocks noGrp="1"/>
          </p:cNvSpPr>
          <p:nvPr>
            <p:ph type="ctrTitle"/>
          </p:nvPr>
        </p:nvSpPr>
        <p:spPr>
          <a:xfrm>
            <a:off x="1042549" y="377384"/>
            <a:ext cx="5541200" cy="2960400"/>
          </a:xfrm>
          <a:prstGeom prst="rect">
            <a:avLst/>
          </a:prstGeom>
        </p:spPr>
        <p:txBody>
          <a:bodyPr spcFirstLastPara="1" vert="horz" wrap="square" lIns="121900" tIns="121900" rIns="121900" bIns="121900" rtlCol="0" anchor="ctr" anchorCtr="0">
            <a:noAutofit/>
          </a:bodyPr>
          <a:lstStyle/>
          <a:p>
            <a:pPr algn="l">
              <a:spcBef>
                <a:spcPts val="0"/>
              </a:spcBef>
            </a:pPr>
            <a:r>
              <a:rPr lang="en" dirty="0" smtClean="0">
                <a:latin typeface="Abadi MT Condensed Extra Bold" charset="0"/>
                <a:ea typeface="Abadi MT Condensed Extra Bold" charset="0"/>
                <a:cs typeface="Abadi MT Condensed Extra Bold" charset="0"/>
              </a:rPr>
              <a:t>Anchor </a:t>
            </a:r>
            <a:r>
              <a:rPr lang="en" dirty="0">
                <a:latin typeface="Abadi MT Condensed Extra Bold" charset="0"/>
                <a:ea typeface="Abadi MT Condensed Extra Bold" charset="0"/>
                <a:cs typeface="Abadi MT Condensed Extra Bold" charset="0"/>
              </a:rPr>
              <a:t>Texts</a:t>
            </a:r>
            <a:endParaRPr dirty="0">
              <a:latin typeface="Abadi MT Condensed Extra Bold" charset="0"/>
              <a:ea typeface="Abadi MT Condensed Extra Bold" charset="0"/>
              <a:cs typeface="Abadi MT Condensed Extra Bold" charset="0"/>
            </a:endParaRPr>
          </a:p>
        </p:txBody>
      </p:sp>
      <p:sp>
        <p:nvSpPr>
          <p:cNvPr id="135" name="Google Shape;135;p23"/>
          <p:cNvSpPr txBox="1">
            <a:spLocks noGrp="1"/>
          </p:cNvSpPr>
          <p:nvPr>
            <p:ph type="subTitle" idx="1"/>
          </p:nvPr>
        </p:nvSpPr>
        <p:spPr>
          <a:xfrm>
            <a:off x="2117205" y="2576128"/>
            <a:ext cx="4837127" cy="3883016"/>
          </a:xfrm>
          <a:prstGeom prst="rect">
            <a:avLst/>
          </a:prstGeom>
        </p:spPr>
        <p:txBody>
          <a:bodyPr spcFirstLastPara="1" vert="horz" wrap="square" lIns="121900" tIns="121900" rIns="121900" bIns="121900" rtlCol="0" anchor="ctr" anchorCtr="0">
            <a:noAutofit/>
          </a:bodyPr>
          <a:lstStyle/>
          <a:p>
            <a:pPr>
              <a:spcBef>
                <a:spcPts val="0"/>
              </a:spcBef>
            </a:pPr>
            <a:r>
              <a:rPr lang="en" sz="3733" dirty="0"/>
              <a:t>Books that can be referred to often and are used as models to teach reading skills and strategies.</a:t>
            </a:r>
            <a:endParaRPr sz="3733" dirty="0"/>
          </a:p>
        </p:txBody>
      </p:sp>
      <p:pic>
        <p:nvPicPr>
          <p:cNvPr id="136" name="Google Shape;136;p23"/>
          <p:cNvPicPr preferRelativeResize="0"/>
          <p:nvPr/>
        </p:nvPicPr>
        <p:blipFill>
          <a:blip r:embed="rId3">
            <a:alphaModFix/>
          </a:blip>
          <a:stretch>
            <a:fillRect/>
          </a:stretch>
        </p:blipFill>
        <p:spPr>
          <a:xfrm>
            <a:off x="9129067" y="223267"/>
            <a:ext cx="2859733" cy="2232567"/>
          </a:xfrm>
          <a:prstGeom prst="rect">
            <a:avLst/>
          </a:prstGeom>
          <a:noFill/>
          <a:ln>
            <a:noFill/>
          </a:ln>
        </p:spPr>
      </p:pic>
      <p:pic>
        <p:nvPicPr>
          <p:cNvPr id="137" name="Google Shape;137;p23"/>
          <p:cNvPicPr preferRelativeResize="0"/>
          <p:nvPr/>
        </p:nvPicPr>
        <p:blipFill>
          <a:blip r:embed="rId4">
            <a:alphaModFix/>
          </a:blip>
          <a:stretch>
            <a:fillRect/>
          </a:stretch>
        </p:blipFill>
        <p:spPr>
          <a:xfrm>
            <a:off x="6952168" y="223253"/>
            <a:ext cx="2020633" cy="2695979"/>
          </a:xfrm>
          <a:prstGeom prst="rect">
            <a:avLst/>
          </a:prstGeom>
          <a:noFill/>
          <a:ln>
            <a:noFill/>
          </a:ln>
        </p:spPr>
      </p:pic>
      <p:pic>
        <p:nvPicPr>
          <p:cNvPr id="138" name="Google Shape;138;p23"/>
          <p:cNvPicPr preferRelativeResize="0"/>
          <p:nvPr/>
        </p:nvPicPr>
        <p:blipFill>
          <a:blip r:embed="rId5">
            <a:alphaModFix/>
          </a:blip>
          <a:stretch>
            <a:fillRect/>
          </a:stretch>
        </p:blipFill>
        <p:spPr>
          <a:xfrm>
            <a:off x="9968171" y="2580467"/>
            <a:ext cx="1810829" cy="2232567"/>
          </a:xfrm>
          <a:prstGeom prst="rect">
            <a:avLst/>
          </a:prstGeom>
          <a:noFill/>
          <a:ln>
            <a:noFill/>
          </a:ln>
        </p:spPr>
      </p:pic>
      <p:pic>
        <p:nvPicPr>
          <p:cNvPr id="139" name="Google Shape;139;p23"/>
          <p:cNvPicPr preferRelativeResize="0"/>
          <p:nvPr/>
        </p:nvPicPr>
        <p:blipFill>
          <a:blip r:embed="rId6">
            <a:alphaModFix/>
          </a:blip>
          <a:stretch>
            <a:fillRect/>
          </a:stretch>
        </p:blipFill>
        <p:spPr>
          <a:xfrm>
            <a:off x="7970164" y="2830001"/>
            <a:ext cx="1765733" cy="1983033"/>
          </a:xfrm>
          <a:prstGeom prst="rect">
            <a:avLst/>
          </a:prstGeom>
          <a:noFill/>
          <a:ln>
            <a:noFill/>
          </a:ln>
        </p:spPr>
      </p:pic>
      <p:pic>
        <p:nvPicPr>
          <p:cNvPr id="140" name="Google Shape;140;p23"/>
          <p:cNvPicPr preferRelativeResize="0"/>
          <p:nvPr/>
        </p:nvPicPr>
        <p:blipFill>
          <a:blip r:embed="rId7">
            <a:alphaModFix/>
          </a:blip>
          <a:stretch>
            <a:fillRect/>
          </a:stretch>
        </p:blipFill>
        <p:spPr>
          <a:xfrm>
            <a:off x="624751" y="3034022"/>
            <a:ext cx="1467167" cy="1659900"/>
          </a:xfrm>
          <a:prstGeom prst="rect">
            <a:avLst/>
          </a:prstGeom>
          <a:noFill/>
          <a:ln>
            <a:noFill/>
          </a:ln>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04290" y="5281575"/>
            <a:ext cx="2049053" cy="1282993"/>
          </a:xfrm>
          <a:prstGeom prst="rect">
            <a:avLst/>
          </a:prstGeom>
        </p:spPr>
      </p:pic>
    </p:spTree>
    <p:extLst>
      <p:ext uri="{BB962C8B-B14F-4D97-AF65-F5344CB8AC3E}">
        <p14:creationId xmlns:p14="http://schemas.microsoft.com/office/powerpoint/2010/main" val="15432527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3"/>
          <p:cNvSpPr txBox="1">
            <a:spLocks noGrp="1"/>
          </p:cNvSpPr>
          <p:nvPr>
            <p:ph type="ctrTitle"/>
          </p:nvPr>
        </p:nvSpPr>
        <p:spPr>
          <a:xfrm>
            <a:off x="2466141" y="282145"/>
            <a:ext cx="5479161" cy="2193324"/>
          </a:xfrm>
          <a:prstGeom prst="rect">
            <a:avLst/>
          </a:prstGeom>
        </p:spPr>
        <p:txBody>
          <a:bodyPr spcFirstLastPara="1" vert="horz" wrap="square" lIns="121900" tIns="121900" rIns="121900" bIns="121900" rtlCol="0" anchor="ctr" anchorCtr="0">
            <a:noAutofit/>
          </a:bodyPr>
          <a:lstStyle/>
          <a:p>
            <a:pPr algn="l">
              <a:spcBef>
                <a:spcPts val="0"/>
              </a:spcBef>
            </a:pPr>
            <a:r>
              <a:rPr lang="en" dirty="0">
                <a:latin typeface="Abadi MT Condensed Extra Bold" charset="0"/>
                <a:ea typeface="Abadi MT Condensed Extra Bold" charset="0"/>
                <a:cs typeface="Abadi MT Condensed Extra Bold" charset="0"/>
              </a:rPr>
              <a:t>Anchor Texts</a:t>
            </a:r>
            <a:endParaRPr dirty="0">
              <a:latin typeface="Abadi MT Condensed Extra Bold" charset="0"/>
              <a:ea typeface="Abadi MT Condensed Extra Bold" charset="0"/>
              <a:cs typeface="Abadi MT Condensed Extra Bold" charset="0"/>
            </a:endParaRPr>
          </a:p>
        </p:txBody>
      </p:sp>
      <p:sp>
        <p:nvSpPr>
          <p:cNvPr id="135" name="Google Shape;135;p23"/>
          <p:cNvSpPr txBox="1">
            <a:spLocks noGrp="1"/>
          </p:cNvSpPr>
          <p:nvPr>
            <p:ph type="subTitle" idx="1"/>
          </p:nvPr>
        </p:nvSpPr>
        <p:spPr>
          <a:xfrm>
            <a:off x="2191267" y="1567543"/>
            <a:ext cx="6778563" cy="5070324"/>
          </a:xfrm>
          <a:prstGeom prst="rect">
            <a:avLst/>
          </a:prstGeom>
        </p:spPr>
        <p:txBody>
          <a:bodyPr spcFirstLastPara="1" vert="horz" wrap="square" lIns="121900" tIns="121900" rIns="121900" bIns="121900" rtlCol="0" anchor="ctr" anchorCtr="0">
            <a:noAutofit/>
          </a:bodyPr>
          <a:lstStyle/>
          <a:p>
            <a:pPr algn="l">
              <a:spcBef>
                <a:spcPts val="0"/>
              </a:spcBef>
            </a:pPr>
            <a:r>
              <a:rPr lang="en-US" sz="2667" dirty="0">
                <a:solidFill>
                  <a:schemeClr val="tx1">
                    <a:lumMod val="65000"/>
                    <a:lumOff val="35000"/>
                  </a:schemeClr>
                </a:solidFill>
              </a:rPr>
              <a:t>Step 1: Scan your curriculum.  What are some key concepts you will need to teach this term?</a:t>
            </a:r>
          </a:p>
          <a:p>
            <a:pPr algn="l">
              <a:spcBef>
                <a:spcPts val="0"/>
              </a:spcBef>
            </a:pPr>
            <a:endParaRPr lang="en-US" sz="2667" dirty="0">
              <a:solidFill>
                <a:schemeClr val="tx1">
                  <a:lumMod val="65000"/>
                  <a:lumOff val="35000"/>
                </a:schemeClr>
              </a:solidFill>
            </a:endParaRPr>
          </a:p>
          <a:p>
            <a:pPr algn="l">
              <a:spcBef>
                <a:spcPts val="0"/>
              </a:spcBef>
            </a:pPr>
            <a:r>
              <a:rPr lang="en-US" sz="2667" dirty="0">
                <a:solidFill>
                  <a:schemeClr val="tx1">
                    <a:lumMod val="65000"/>
                    <a:lumOff val="35000"/>
                  </a:schemeClr>
                </a:solidFill>
              </a:rPr>
              <a:t> Step 2: Make a list of how </a:t>
            </a:r>
            <a:r>
              <a:rPr lang="en-US" sz="2667" dirty="0" smtClean="0">
                <a:solidFill>
                  <a:schemeClr val="tx1">
                    <a:lumMod val="65000"/>
                    <a:lumOff val="35000"/>
                  </a:schemeClr>
                </a:solidFill>
              </a:rPr>
              <a:t>it </a:t>
            </a:r>
            <a:r>
              <a:rPr lang="en-US" sz="2667" dirty="0">
                <a:solidFill>
                  <a:schemeClr val="tx1">
                    <a:lumMod val="65000"/>
                    <a:lumOff val="35000"/>
                  </a:schemeClr>
                </a:solidFill>
              </a:rPr>
              <a:t>can be used to teach.</a:t>
            </a:r>
          </a:p>
          <a:p>
            <a:pPr algn="l">
              <a:spcBef>
                <a:spcPts val="0"/>
              </a:spcBef>
            </a:pPr>
            <a:endParaRPr lang="en-US" sz="2667" dirty="0">
              <a:solidFill>
                <a:schemeClr val="tx1">
                  <a:lumMod val="65000"/>
                  <a:lumOff val="35000"/>
                </a:schemeClr>
              </a:solidFill>
            </a:endParaRPr>
          </a:p>
          <a:p>
            <a:pPr algn="l">
              <a:spcBef>
                <a:spcPts val="0"/>
              </a:spcBef>
            </a:pPr>
            <a:r>
              <a:rPr lang="en-US" sz="2667" dirty="0">
                <a:solidFill>
                  <a:schemeClr val="tx1">
                    <a:lumMod val="65000"/>
                    <a:lumOff val="35000"/>
                  </a:schemeClr>
                </a:solidFill>
              </a:rPr>
              <a:t>Step 3: Read </a:t>
            </a:r>
            <a:r>
              <a:rPr lang="en-US" sz="2667" dirty="0" smtClean="0">
                <a:solidFill>
                  <a:schemeClr val="tx1">
                    <a:lumMod val="65000"/>
                    <a:lumOff val="35000"/>
                  </a:schemeClr>
                </a:solidFill>
              </a:rPr>
              <a:t>through </a:t>
            </a:r>
            <a:r>
              <a:rPr lang="en-US" sz="2667" dirty="0">
                <a:solidFill>
                  <a:schemeClr val="tx1">
                    <a:lumMod val="65000"/>
                    <a:lumOff val="35000"/>
                  </a:schemeClr>
                </a:solidFill>
              </a:rPr>
              <a:t>a favorite book and sticky-note where this book mentions, models, or refers to content.</a:t>
            </a:r>
            <a:endParaRPr sz="2667" dirty="0">
              <a:solidFill>
                <a:schemeClr val="tx1">
                  <a:lumMod val="65000"/>
                  <a:lumOff val="35000"/>
                </a:schemeClr>
              </a:solidFill>
            </a:endParaRPr>
          </a:p>
        </p:txBody>
      </p:sp>
      <p:pic>
        <p:nvPicPr>
          <p:cNvPr id="139" name="Google Shape;139;p23"/>
          <p:cNvPicPr preferRelativeResize="0"/>
          <p:nvPr/>
        </p:nvPicPr>
        <p:blipFill>
          <a:blip r:embed="rId3">
            <a:alphaModFix/>
          </a:blip>
          <a:stretch>
            <a:fillRect/>
          </a:stretch>
        </p:blipFill>
        <p:spPr>
          <a:xfrm>
            <a:off x="8969829" y="282145"/>
            <a:ext cx="2773619" cy="2896484"/>
          </a:xfrm>
          <a:prstGeom prst="rect">
            <a:avLst/>
          </a:prstGeom>
          <a:noFill/>
          <a:ln>
            <a:noFill/>
          </a:ln>
        </p:spPr>
      </p:pic>
      <p:pic>
        <p:nvPicPr>
          <p:cNvPr id="140" name="Google Shape;140;p23"/>
          <p:cNvPicPr preferRelativeResize="0"/>
          <p:nvPr/>
        </p:nvPicPr>
        <p:blipFill>
          <a:blip r:embed="rId4">
            <a:alphaModFix/>
          </a:blip>
          <a:stretch>
            <a:fillRect/>
          </a:stretch>
        </p:blipFill>
        <p:spPr>
          <a:xfrm>
            <a:off x="708030" y="548857"/>
            <a:ext cx="1467167" cy="1659900"/>
          </a:xfrm>
          <a:prstGeom prst="rect">
            <a:avLst/>
          </a:prstGeom>
          <a:noFill/>
          <a:ln>
            <a:noFill/>
          </a:ln>
        </p:spPr>
      </p:pic>
      <p:pic>
        <p:nvPicPr>
          <p:cNvPr id="7" name="Picture 6"/>
          <p:cNvPicPr>
            <a:picLocks noChangeAspect="1"/>
          </p:cNvPicPr>
          <p:nvPr/>
        </p:nvPicPr>
        <p:blipFill>
          <a:blip r:embed="rId5"/>
          <a:stretch>
            <a:fillRect/>
          </a:stretch>
        </p:blipFill>
        <p:spPr>
          <a:xfrm>
            <a:off x="8764645" y="3659063"/>
            <a:ext cx="2978804" cy="2978804"/>
          </a:xfrm>
          <a:prstGeom prst="rect">
            <a:avLst/>
          </a:prstGeom>
        </p:spPr>
      </p:pic>
      <p:sp>
        <p:nvSpPr>
          <p:cNvPr id="4" name="TextBox 3"/>
          <p:cNvSpPr txBox="1"/>
          <p:nvPr/>
        </p:nvSpPr>
        <p:spPr>
          <a:xfrm rot="21355467">
            <a:off x="9052064" y="4069821"/>
            <a:ext cx="2431006" cy="2400657"/>
          </a:xfrm>
          <a:prstGeom prst="rect">
            <a:avLst/>
          </a:prstGeom>
          <a:noFill/>
        </p:spPr>
        <p:txBody>
          <a:bodyPr wrap="square" rtlCol="0">
            <a:spAutoFit/>
          </a:bodyPr>
          <a:lstStyle/>
          <a:p>
            <a:pPr algn="ctr"/>
            <a:r>
              <a:rPr lang="en-US" sz="3000" b="1" dirty="0" smtClean="0"/>
              <a:t>How can I use this book to teach my curriculum content?</a:t>
            </a:r>
            <a:endParaRPr lang="en-US" sz="3000" b="1" dirty="0"/>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214" y="5354874"/>
            <a:ext cx="2049053" cy="1282993"/>
          </a:xfrm>
          <a:prstGeom prst="rect">
            <a:avLst/>
          </a:prstGeom>
        </p:spPr>
      </p:pic>
    </p:spTree>
    <p:extLst>
      <p:ext uri="{BB962C8B-B14F-4D97-AF65-F5344CB8AC3E}">
        <p14:creationId xmlns:p14="http://schemas.microsoft.com/office/powerpoint/2010/main" val="167520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4"/>
          <p:cNvSpPr txBox="1">
            <a:spLocks noGrp="1"/>
          </p:cNvSpPr>
          <p:nvPr>
            <p:ph type="ctrTitle"/>
          </p:nvPr>
        </p:nvSpPr>
        <p:spPr>
          <a:xfrm>
            <a:off x="695317" y="390741"/>
            <a:ext cx="8543600" cy="1304400"/>
          </a:xfrm>
          <a:prstGeom prst="rect">
            <a:avLst/>
          </a:prstGeom>
        </p:spPr>
        <p:txBody>
          <a:bodyPr spcFirstLastPara="1" vert="horz" wrap="square" lIns="121900" tIns="121900" rIns="121900" bIns="121900" rtlCol="0" anchor="ctr" anchorCtr="0">
            <a:noAutofit/>
          </a:bodyPr>
          <a:lstStyle/>
          <a:p>
            <a:pPr algn="l">
              <a:spcBef>
                <a:spcPts val="0"/>
              </a:spcBef>
            </a:pPr>
            <a:r>
              <a:rPr lang="en" sz="5333" dirty="0">
                <a:solidFill>
                  <a:schemeClr val="accent1">
                    <a:lumMod val="50000"/>
                  </a:schemeClr>
                </a:solidFill>
                <a:latin typeface="Abadi MT Condensed Extra Bold" charset="0"/>
                <a:ea typeface="Abadi MT Condensed Extra Bold" charset="0"/>
                <a:cs typeface="Abadi MT Condensed Extra Bold" charset="0"/>
              </a:rPr>
              <a:t>Tips for Building a set of </a:t>
            </a:r>
            <a:r>
              <a:rPr lang="en" sz="5333" u="sng" dirty="0">
                <a:solidFill>
                  <a:schemeClr val="accent1">
                    <a:lumMod val="50000"/>
                  </a:schemeClr>
                </a:solidFill>
                <a:latin typeface="Abadi MT Condensed Extra Bold" charset="0"/>
                <a:ea typeface="Abadi MT Condensed Extra Bold" charset="0"/>
                <a:cs typeface="Abadi MT Condensed Extra Bold" charset="0"/>
              </a:rPr>
              <a:t>Anchor Texts</a:t>
            </a:r>
            <a:endParaRPr sz="5333" u="sng" dirty="0">
              <a:solidFill>
                <a:schemeClr val="accent1">
                  <a:lumMod val="50000"/>
                </a:schemeClr>
              </a:solidFill>
              <a:latin typeface="Abadi MT Condensed Extra Bold" charset="0"/>
              <a:ea typeface="Abadi MT Condensed Extra Bold" charset="0"/>
              <a:cs typeface="Abadi MT Condensed Extra Bold" charset="0"/>
            </a:endParaRPr>
          </a:p>
        </p:txBody>
      </p:sp>
      <p:sp>
        <p:nvSpPr>
          <p:cNvPr id="146" name="Google Shape;146;p24"/>
          <p:cNvSpPr txBox="1">
            <a:spLocks noGrp="1"/>
          </p:cNvSpPr>
          <p:nvPr>
            <p:ph type="subTitle" idx="1"/>
          </p:nvPr>
        </p:nvSpPr>
        <p:spPr>
          <a:xfrm>
            <a:off x="365533" y="2590800"/>
            <a:ext cx="8069200" cy="3156859"/>
          </a:xfrm>
          <a:prstGeom prst="rect">
            <a:avLst/>
          </a:prstGeom>
        </p:spPr>
        <p:txBody>
          <a:bodyPr spcFirstLastPara="1" vert="horz" wrap="square" lIns="121900" tIns="121900" rIns="121900" bIns="121900" rtlCol="0" anchor="ctr" anchorCtr="0">
            <a:noAutofit/>
          </a:bodyPr>
          <a:lstStyle/>
          <a:p>
            <a:pPr marL="609585" indent="-457189" algn="l">
              <a:spcBef>
                <a:spcPts val="0"/>
              </a:spcBef>
              <a:buSzPts val="1800"/>
              <a:buFont typeface="Bree Serif"/>
              <a:buChar char="●"/>
            </a:pPr>
            <a:r>
              <a:rPr lang="en" dirty="0">
                <a:solidFill>
                  <a:schemeClr val="tx1">
                    <a:lumMod val="65000"/>
                    <a:lumOff val="35000"/>
                  </a:schemeClr>
                </a:solidFill>
                <a:latin typeface="Source Code Pro" charset="0"/>
                <a:ea typeface="Bree Serif"/>
                <a:cs typeface="Bree Serif"/>
                <a:sym typeface="Bree Serif"/>
              </a:rPr>
              <a:t>Know your curriculum, subject matter.</a:t>
            </a:r>
            <a:endParaRPr dirty="0">
              <a:solidFill>
                <a:schemeClr val="tx1">
                  <a:lumMod val="65000"/>
                  <a:lumOff val="35000"/>
                </a:schemeClr>
              </a:solidFill>
              <a:latin typeface="Source Code Pro" charset="0"/>
              <a:ea typeface="Bree Serif"/>
              <a:cs typeface="Bree Serif"/>
              <a:sym typeface="Bree Serif"/>
            </a:endParaRPr>
          </a:p>
          <a:p>
            <a:pPr marL="609585" algn="l">
              <a:spcBef>
                <a:spcPts val="0"/>
              </a:spcBef>
            </a:pPr>
            <a:endParaRPr dirty="0">
              <a:solidFill>
                <a:schemeClr val="tx1">
                  <a:lumMod val="65000"/>
                  <a:lumOff val="35000"/>
                </a:schemeClr>
              </a:solidFill>
              <a:latin typeface="Source Code Pro" charset="0"/>
              <a:ea typeface="Bree Serif"/>
              <a:cs typeface="Bree Serif"/>
              <a:sym typeface="Bree Serif"/>
            </a:endParaRPr>
          </a:p>
          <a:p>
            <a:pPr marL="609585" indent="-457189" algn="l">
              <a:spcBef>
                <a:spcPts val="0"/>
              </a:spcBef>
              <a:buSzPts val="1800"/>
              <a:buFont typeface="Bree Serif"/>
              <a:buChar char="●"/>
            </a:pPr>
            <a:r>
              <a:rPr lang="en-US" dirty="0">
                <a:solidFill>
                  <a:schemeClr val="tx1">
                    <a:lumMod val="65000"/>
                    <a:lumOff val="35000"/>
                  </a:schemeClr>
                </a:solidFill>
                <a:latin typeface="Source Code Pro" charset="0"/>
                <a:ea typeface="Bree Serif"/>
                <a:cs typeface="Bree Serif"/>
                <a:sym typeface="Bree Serif"/>
              </a:rPr>
              <a:t>Browse </a:t>
            </a:r>
            <a:r>
              <a:rPr lang="en" dirty="0">
                <a:solidFill>
                  <a:schemeClr val="tx1">
                    <a:lumMod val="65000"/>
                    <a:lumOff val="35000"/>
                  </a:schemeClr>
                </a:solidFill>
                <a:latin typeface="Source Code Pro" charset="0"/>
                <a:ea typeface="Bree Serif"/>
                <a:cs typeface="Bree Serif"/>
                <a:sym typeface="Bree Serif"/>
              </a:rPr>
              <a:t>the library books that connect with their upcoming lessons. </a:t>
            </a:r>
            <a:endParaRPr dirty="0">
              <a:solidFill>
                <a:schemeClr val="tx1">
                  <a:lumMod val="65000"/>
                  <a:lumOff val="35000"/>
                </a:schemeClr>
              </a:solidFill>
              <a:latin typeface="Source Code Pro" charset="0"/>
              <a:ea typeface="Bree Serif"/>
              <a:cs typeface="Bree Serif"/>
              <a:sym typeface="Bree Serif"/>
            </a:endParaRPr>
          </a:p>
          <a:p>
            <a:pPr marL="609585" algn="l">
              <a:spcBef>
                <a:spcPts val="0"/>
              </a:spcBef>
            </a:pPr>
            <a:endParaRPr dirty="0">
              <a:solidFill>
                <a:schemeClr val="tx1">
                  <a:lumMod val="65000"/>
                  <a:lumOff val="35000"/>
                </a:schemeClr>
              </a:solidFill>
              <a:latin typeface="Source Code Pro" charset="0"/>
              <a:ea typeface="Bree Serif"/>
              <a:cs typeface="Bree Serif"/>
              <a:sym typeface="Bree Serif"/>
            </a:endParaRPr>
          </a:p>
          <a:p>
            <a:pPr marL="609585" indent="-457189" algn="l">
              <a:spcBef>
                <a:spcPts val="0"/>
              </a:spcBef>
              <a:buSzPts val="1800"/>
              <a:buFont typeface="Bree Serif"/>
              <a:buChar char="●"/>
            </a:pPr>
            <a:r>
              <a:rPr lang="en" dirty="0">
                <a:solidFill>
                  <a:schemeClr val="tx1">
                    <a:lumMod val="65000"/>
                    <a:lumOff val="35000"/>
                  </a:schemeClr>
                </a:solidFill>
                <a:latin typeface="Source Code Pro" charset="0"/>
                <a:ea typeface="Bree Serif"/>
                <a:cs typeface="Bree Serif"/>
                <a:sym typeface="Bree Serif"/>
              </a:rPr>
              <a:t>How can the books in your library help you</a:t>
            </a:r>
            <a:r>
              <a:rPr lang="en-US" dirty="0">
                <a:solidFill>
                  <a:schemeClr val="tx1">
                    <a:lumMod val="65000"/>
                    <a:lumOff val="35000"/>
                  </a:schemeClr>
                </a:solidFill>
                <a:latin typeface="Source Code Pro" charset="0"/>
                <a:ea typeface="Bree Serif"/>
                <a:cs typeface="Bree Serif"/>
                <a:sym typeface="Bree Serif"/>
              </a:rPr>
              <a:t> </a:t>
            </a:r>
            <a:r>
              <a:rPr lang="en" dirty="0">
                <a:solidFill>
                  <a:schemeClr val="tx1">
                    <a:lumMod val="65000"/>
                    <a:lumOff val="35000"/>
                  </a:schemeClr>
                </a:solidFill>
                <a:latin typeface="Source Code Pro" charset="0"/>
                <a:ea typeface="Bree Serif"/>
                <a:cs typeface="Bree Serif"/>
                <a:sym typeface="Bree Serif"/>
              </a:rPr>
              <a:t>teach </a:t>
            </a:r>
            <a:r>
              <a:rPr lang="en-US" dirty="0">
                <a:solidFill>
                  <a:schemeClr val="tx1">
                    <a:lumMod val="65000"/>
                    <a:lumOff val="35000"/>
                  </a:schemeClr>
                </a:solidFill>
                <a:latin typeface="Source Code Pro" charset="0"/>
                <a:ea typeface="Bree Serif"/>
                <a:cs typeface="Bree Serif"/>
                <a:sym typeface="Bree Serif"/>
              </a:rPr>
              <a:t>the </a:t>
            </a:r>
            <a:r>
              <a:rPr lang="en" dirty="0">
                <a:solidFill>
                  <a:schemeClr val="tx1">
                    <a:lumMod val="65000"/>
                    <a:lumOff val="35000"/>
                  </a:schemeClr>
                </a:solidFill>
                <a:latin typeface="Source Code Pro" charset="0"/>
                <a:ea typeface="Bree Serif"/>
                <a:cs typeface="Bree Serif"/>
                <a:sym typeface="Bree Serif"/>
              </a:rPr>
              <a:t>content?</a:t>
            </a:r>
            <a:endParaRPr dirty="0">
              <a:solidFill>
                <a:schemeClr val="tx1">
                  <a:lumMod val="65000"/>
                  <a:lumOff val="35000"/>
                </a:schemeClr>
              </a:solidFill>
              <a:latin typeface="Source Code Pro" charset="0"/>
              <a:ea typeface="Bree Serif"/>
              <a:cs typeface="Bree Serif"/>
              <a:sym typeface="Bree Serif"/>
            </a:endParaRPr>
          </a:p>
          <a:p>
            <a:pPr marL="609585" algn="l">
              <a:spcBef>
                <a:spcPts val="0"/>
              </a:spcBef>
            </a:pPr>
            <a:endParaRPr dirty="0">
              <a:solidFill>
                <a:schemeClr val="tx1">
                  <a:lumMod val="65000"/>
                  <a:lumOff val="35000"/>
                </a:schemeClr>
              </a:solidFill>
              <a:latin typeface="Source Code Pro" charset="0"/>
              <a:ea typeface="Bree Serif"/>
              <a:cs typeface="Bree Serif"/>
              <a:sym typeface="Bree Serif"/>
            </a:endParaRPr>
          </a:p>
          <a:p>
            <a:pPr marL="609585" indent="-457189" algn="l">
              <a:spcBef>
                <a:spcPts val="0"/>
              </a:spcBef>
              <a:buSzPts val="1800"/>
              <a:buFont typeface="Bree Serif"/>
              <a:buChar char="●"/>
            </a:pPr>
            <a:r>
              <a:rPr lang="en" dirty="0">
                <a:solidFill>
                  <a:schemeClr val="tx1">
                    <a:lumMod val="65000"/>
                    <a:lumOff val="35000"/>
                  </a:schemeClr>
                </a:solidFill>
                <a:latin typeface="Source Code Pro" charset="0"/>
                <a:ea typeface="Bree Serif"/>
                <a:cs typeface="Bree Serif"/>
                <a:sym typeface="Bree Serif"/>
              </a:rPr>
              <a:t>Make a list of books that cover or supplement reading strategies.</a:t>
            </a:r>
            <a:endParaRPr dirty="0">
              <a:solidFill>
                <a:schemeClr val="tx1">
                  <a:lumMod val="65000"/>
                  <a:lumOff val="35000"/>
                </a:schemeClr>
              </a:solidFill>
              <a:latin typeface="Source Code Pro" charset="0"/>
              <a:ea typeface="Bree Serif"/>
              <a:cs typeface="Bree Serif"/>
              <a:sym typeface="Bree Serif"/>
            </a:endParaRPr>
          </a:p>
          <a:p>
            <a:pPr marL="609585" algn="l">
              <a:spcBef>
                <a:spcPts val="0"/>
              </a:spcBef>
            </a:pPr>
            <a:endParaRPr dirty="0">
              <a:solidFill>
                <a:schemeClr val="tx1">
                  <a:lumMod val="65000"/>
                  <a:lumOff val="35000"/>
                </a:schemeClr>
              </a:solidFill>
              <a:latin typeface="Source Code Pro" charset="0"/>
              <a:ea typeface="Bree Serif"/>
              <a:cs typeface="Bree Serif"/>
              <a:sym typeface="Bree Serif"/>
            </a:endParaRPr>
          </a:p>
          <a:p>
            <a:pPr marL="609585" indent="-457189" algn="l">
              <a:spcBef>
                <a:spcPts val="0"/>
              </a:spcBef>
              <a:buSzPts val="1800"/>
              <a:buFont typeface="Bree Serif"/>
              <a:buChar char="●"/>
            </a:pPr>
            <a:r>
              <a:rPr lang="en" dirty="0">
                <a:solidFill>
                  <a:schemeClr val="tx1">
                    <a:lumMod val="65000"/>
                    <a:lumOff val="35000"/>
                  </a:schemeClr>
                </a:solidFill>
                <a:latin typeface="Source Code Pro" charset="0"/>
                <a:ea typeface="Bree Serif"/>
                <a:cs typeface="Bree Serif"/>
                <a:sym typeface="Bree Serif"/>
              </a:rPr>
              <a:t>Anchor texts can be used in </a:t>
            </a:r>
            <a:r>
              <a:rPr lang="en-US" dirty="0" smtClean="0">
                <a:solidFill>
                  <a:schemeClr val="tx1">
                    <a:lumMod val="65000"/>
                    <a:lumOff val="35000"/>
                  </a:schemeClr>
                </a:solidFill>
                <a:latin typeface="Source Code Pro" charset="0"/>
                <a:ea typeface="Bree Serif"/>
                <a:cs typeface="Bree Serif"/>
                <a:sym typeface="Bree Serif"/>
              </a:rPr>
              <a:t>all grades—not just preschool and Kindergarten</a:t>
            </a:r>
            <a:r>
              <a:rPr lang="en" dirty="0" smtClean="0">
                <a:solidFill>
                  <a:schemeClr val="tx1">
                    <a:lumMod val="65000"/>
                    <a:lumOff val="35000"/>
                  </a:schemeClr>
                </a:solidFill>
                <a:latin typeface="Source Code Pro" charset="0"/>
                <a:ea typeface="Bree Serif"/>
                <a:cs typeface="Bree Serif"/>
                <a:sym typeface="Bree Serif"/>
              </a:rPr>
              <a:t>!</a:t>
            </a:r>
            <a:r>
              <a:rPr lang="en-US" dirty="0" smtClean="0">
                <a:solidFill>
                  <a:schemeClr val="tx1">
                    <a:lumMod val="65000"/>
                    <a:lumOff val="35000"/>
                  </a:schemeClr>
                </a:solidFill>
                <a:latin typeface="Source Code Pro" charset="0"/>
                <a:ea typeface="Bree Serif"/>
                <a:cs typeface="Bree Serif"/>
                <a:sym typeface="Bree Serif"/>
              </a:rPr>
              <a:t>  Grade 5 and 6 students love read </a:t>
            </a:r>
            <a:r>
              <a:rPr lang="en-US" dirty="0" err="1" smtClean="0">
                <a:solidFill>
                  <a:schemeClr val="tx1">
                    <a:lumMod val="65000"/>
                    <a:lumOff val="35000"/>
                  </a:schemeClr>
                </a:solidFill>
                <a:latin typeface="Source Code Pro" charset="0"/>
                <a:ea typeface="Bree Serif"/>
                <a:cs typeface="Bree Serif"/>
                <a:sym typeface="Bree Serif"/>
              </a:rPr>
              <a:t>alouds</a:t>
            </a:r>
            <a:r>
              <a:rPr lang="en-US" dirty="0" smtClean="0">
                <a:solidFill>
                  <a:schemeClr val="tx1">
                    <a:lumMod val="65000"/>
                    <a:lumOff val="35000"/>
                  </a:schemeClr>
                </a:solidFill>
                <a:latin typeface="Source Code Pro" charset="0"/>
                <a:ea typeface="Bree Serif"/>
                <a:cs typeface="Bree Serif"/>
                <a:sym typeface="Bree Serif"/>
              </a:rPr>
              <a:t> too!</a:t>
            </a:r>
            <a:endParaRPr dirty="0">
              <a:solidFill>
                <a:schemeClr val="tx1">
                  <a:lumMod val="65000"/>
                  <a:lumOff val="35000"/>
                </a:schemeClr>
              </a:solidFill>
              <a:latin typeface="Source Code Pro" charset="0"/>
              <a:ea typeface="Bree Serif"/>
              <a:cs typeface="Bree Serif"/>
              <a:sym typeface="Bree Serif"/>
            </a:endParaRPr>
          </a:p>
        </p:txBody>
      </p:sp>
      <p:pic>
        <p:nvPicPr>
          <p:cNvPr id="147" name="Google Shape;147;p24"/>
          <p:cNvPicPr preferRelativeResize="0"/>
          <p:nvPr/>
        </p:nvPicPr>
        <p:blipFill>
          <a:blip r:embed="rId3">
            <a:alphaModFix/>
          </a:blip>
          <a:stretch>
            <a:fillRect/>
          </a:stretch>
        </p:blipFill>
        <p:spPr>
          <a:xfrm rot="423884">
            <a:off x="9225800" y="327867"/>
            <a:ext cx="2517733" cy="3214967"/>
          </a:xfrm>
          <a:prstGeom prst="rect">
            <a:avLst/>
          </a:prstGeom>
          <a:noFill/>
          <a:ln>
            <a:noFill/>
          </a:ln>
        </p:spPr>
      </p:pic>
      <p:pic>
        <p:nvPicPr>
          <p:cNvPr id="148" name="Google Shape;148;p24"/>
          <p:cNvPicPr preferRelativeResize="0"/>
          <p:nvPr/>
        </p:nvPicPr>
        <p:blipFill>
          <a:blip r:embed="rId4">
            <a:alphaModFix/>
          </a:blip>
          <a:stretch>
            <a:fillRect/>
          </a:stretch>
        </p:blipFill>
        <p:spPr>
          <a:xfrm rot="-2">
            <a:off x="8832034" y="3870864"/>
            <a:ext cx="3099637" cy="2727699"/>
          </a:xfrm>
          <a:prstGeom prst="rect">
            <a:avLst/>
          </a:prstGeom>
          <a:noFill/>
          <a:ln>
            <a:noFill/>
          </a:ln>
        </p:spPr>
      </p:pic>
    </p:spTree>
    <p:extLst>
      <p:ext uri="{BB962C8B-B14F-4D97-AF65-F5344CB8AC3E}">
        <p14:creationId xmlns:p14="http://schemas.microsoft.com/office/powerpoint/2010/main" val="1998843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badi MT Condensed Extra Bold" charset="0"/>
                <a:ea typeface="Abadi MT Condensed Extra Bold" charset="0"/>
                <a:cs typeface="Abadi MT Condensed Extra Bold" charset="0"/>
              </a:rPr>
              <a:t>Tips to a great Read-Aloud</a:t>
            </a: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703288" y="1690687"/>
            <a:ext cx="6731833" cy="4994925"/>
          </a:xfrm>
        </p:spPr>
        <p:txBody>
          <a:bodyPr>
            <a:normAutofit/>
          </a:bodyPr>
          <a:lstStyle/>
          <a:p>
            <a:r>
              <a:rPr lang="en-US" b="1" dirty="0"/>
              <a:t>Introduce the book to the </a:t>
            </a:r>
            <a:r>
              <a:rPr lang="en-US" b="1" dirty="0" smtClean="0"/>
              <a:t>group</a:t>
            </a:r>
          </a:p>
          <a:p>
            <a:r>
              <a:rPr lang="en-US" b="1" dirty="0" smtClean="0"/>
              <a:t>Read with expression</a:t>
            </a:r>
          </a:p>
          <a:p>
            <a:r>
              <a:rPr lang="en-US" b="1" dirty="0"/>
              <a:t>Build in time for listeners to respond along the </a:t>
            </a:r>
            <a:r>
              <a:rPr lang="en-US" b="1" dirty="0" smtClean="0"/>
              <a:t>way</a:t>
            </a:r>
          </a:p>
          <a:p>
            <a:r>
              <a:rPr lang="en-US" b="1" dirty="0"/>
              <a:t>Encourage </a:t>
            </a:r>
            <a:r>
              <a:rPr lang="en-US" b="1" dirty="0" smtClean="0"/>
              <a:t>predictions</a:t>
            </a:r>
          </a:p>
          <a:p>
            <a:r>
              <a:rPr lang="en-US" b="1" dirty="0"/>
              <a:t>Watch your </a:t>
            </a:r>
            <a:r>
              <a:rPr lang="en-US" b="1" dirty="0" smtClean="0"/>
              <a:t>audience (eye contact)</a:t>
            </a:r>
          </a:p>
          <a:p>
            <a:r>
              <a:rPr lang="en-US" b="1" dirty="0" smtClean="0"/>
              <a:t>Questioning to keep students on track</a:t>
            </a:r>
          </a:p>
          <a:p>
            <a:r>
              <a:rPr lang="en-US" b="1" dirty="0"/>
              <a:t>Point out parts of the story you noticed or especially </a:t>
            </a:r>
            <a:r>
              <a:rPr lang="en-US" b="1" dirty="0" smtClean="0"/>
              <a:t>liked</a:t>
            </a:r>
          </a:p>
          <a:p>
            <a:r>
              <a:rPr lang="en-US" b="1" dirty="0"/>
              <a:t>Encourage discussion about the story</a:t>
            </a:r>
            <a:endParaRPr lang="en-US" dirty="0"/>
          </a:p>
        </p:txBody>
      </p:sp>
      <p:pic>
        <p:nvPicPr>
          <p:cNvPr id="4" name="Picture 3"/>
          <p:cNvPicPr>
            <a:picLocks noChangeAspect="1"/>
          </p:cNvPicPr>
          <p:nvPr/>
        </p:nvPicPr>
        <p:blipFill>
          <a:blip r:embed="rId3"/>
          <a:stretch>
            <a:fillRect/>
          </a:stretch>
        </p:blipFill>
        <p:spPr>
          <a:xfrm>
            <a:off x="7435121" y="754868"/>
            <a:ext cx="4672896" cy="32177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4934" y="5131674"/>
            <a:ext cx="2049053" cy="1282993"/>
          </a:xfrm>
          <a:prstGeom prst="rect">
            <a:avLst/>
          </a:prstGeom>
        </p:spPr>
      </p:pic>
    </p:spTree>
    <p:extLst>
      <p:ext uri="{BB962C8B-B14F-4D97-AF65-F5344CB8AC3E}">
        <p14:creationId xmlns:p14="http://schemas.microsoft.com/office/powerpoint/2010/main" val="3348709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03" y="-60355"/>
            <a:ext cx="5552690" cy="2578731"/>
          </a:xfrm>
        </p:spPr>
        <p:txBody>
          <a:bodyPr/>
          <a:lstStyle/>
          <a:p>
            <a:r>
              <a:rPr lang="en-US" b="1" dirty="0" smtClean="0">
                <a:solidFill>
                  <a:schemeClr val="accent1">
                    <a:lumMod val="50000"/>
                  </a:schemeClr>
                </a:solidFill>
              </a:rPr>
              <a:t>Read Aloud + Anchor Text Example</a:t>
            </a:r>
            <a:endParaRPr lang="en-US" b="1" dirty="0">
              <a:solidFill>
                <a:schemeClr val="accent1">
                  <a:lumMod val="50000"/>
                </a:schemeClr>
              </a:solidFill>
            </a:endParaRPr>
          </a:p>
        </p:txBody>
      </p:sp>
      <p:pic>
        <p:nvPicPr>
          <p:cNvPr id="4" name="Picture 3"/>
          <p:cNvPicPr>
            <a:picLocks noChangeAspect="1"/>
          </p:cNvPicPr>
          <p:nvPr/>
        </p:nvPicPr>
        <p:blipFill>
          <a:blip r:embed="rId3"/>
          <a:stretch>
            <a:fillRect/>
          </a:stretch>
        </p:blipFill>
        <p:spPr>
          <a:xfrm rot="214441">
            <a:off x="5810135" y="930680"/>
            <a:ext cx="4402667" cy="54356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4994" y="0"/>
            <a:ext cx="5143500" cy="6858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503" y="5215228"/>
            <a:ext cx="2049053" cy="128299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503" y="2042604"/>
            <a:ext cx="4528687" cy="3019125"/>
          </a:xfrm>
          <a:prstGeom prst="rect">
            <a:avLst/>
          </a:prstGeom>
        </p:spPr>
      </p:pic>
    </p:spTree>
    <p:extLst>
      <p:ext uri="{BB962C8B-B14F-4D97-AF65-F5344CB8AC3E}">
        <p14:creationId xmlns:p14="http://schemas.microsoft.com/office/powerpoint/2010/main" val="44750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15" y="352055"/>
            <a:ext cx="6591417" cy="2992723"/>
          </a:xfrm>
        </p:spPr>
        <p:txBody>
          <a:bodyPr>
            <a:noAutofit/>
          </a:bodyPr>
          <a:lstStyle/>
          <a:p>
            <a:r>
              <a:rPr lang="en-US" b="1" dirty="0">
                <a:latin typeface="Abadi MT Condensed Extra Bold" charset="0"/>
                <a:ea typeface="Abadi MT Condensed Extra Bold" charset="0"/>
                <a:cs typeface="Abadi MT Condensed Extra Bold" charset="0"/>
              </a:rPr>
              <a:t>What is an interactive read-aloud?</a:t>
            </a:r>
          </a:p>
        </p:txBody>
      </p:sp>
      <p:sp>
        <p:nvSpPr>
          <p:cNvPr id="3" name="Content Placeholder 2"/>
          <p:cNvSpPr>
            <a:spLocks noGrp="1"/>
          </p:cNvSpPr>
          <p:nvPr>
            <p:ph idx="1"/>
          </p:nvPr>
        </p:nvSpPr>
        <p:spPr>
          <a:xfrm>
            <a:off x="1025411" y="3430061"/>
            <a:ext cx="5555023" cy="2985358"/>
          </a:xfrm>
        </p:spPr>
        <p:txBody>
          <a:bodyPr>
            <a:normAutofit/>
          </a:bodyPr>
          <a:lstStyle/>
          <a:p>
            <a:r>
              <a:rPr lang="en-US" sz="4000" dirty="0"/>
              <a:t>Utilize prior knowledge</a:t>
            </a:r>
          </a:p>
          <a:p>
            <a:pPr lvl="1"/>
            <a:r>
              <a:rPr lang="en-US" sz="3333" i="1" dirty="0" smtClean="0"/>
              <a:t>Have you ever seen a crow?</a:t>
            </a:r>
          </a:p>
          <a:p>
            <a:pPr lvl="1"/>
            <a:r>
              <a:rPr lang="en-US" sz="3333" i="1" dirty="0" smtClean="0"/>
              <a:t>What </a:t>
            </a:r>
            <a:r>
              <a:rPr lang="en-US" sz="3333" i="1" dirty="0"/>
              <a:t>do you already know about crows</a:t>
            </a:r>
            <a:r>
              <a:rPr lang="en-US" sz="3333" i="1" dirty="0" smtClean="0"/>
              <a:t>?</a:t>
            </a:r>
          </a:p>
          <a:p>
            <a:pPr lvl="1"/>
            <a:endParaRPr lang="en-US" sz="3333" i="1" dirty="0"/>
          </a:p>
        </p:txBody>
      </p:sp>
      <p:pic>
        <p:nvPicPr>
          <p:cNvPr id="4" name="Picture 3"/>
          <p:cNvPicPr>
            <a:picLocks noChangeAspect="1"/>
          </p:cNvPicPr>
          <p:nvPr/>
        </p:nvPicPr>
        <p:blipFill>
          <a:blip r:embed="rId3"/>
          <a:stretch>
            <a:fillRect/>
          </a:stretch>
        </p:blipFill>
        <p:spPr>
          <a:xfrm rot="201657">
            <a:off x="7819551" y="1493526"/>
            <a:ext cx="3901951" cy="48116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215" y="307108"/>
            <a:ext cx="6374848" cy="2957403"/>
          </a:xfrm>
          <a:prstGeom prst="rect">
            <a:avLst/>
          </a:prstGeom>
        </p:spPr>
      </p:pic>
    </p:spTree>
    <p:extLst>
      <p:ext uri="{BB962C8B-B14F-4D97-AF65-F5344CB8AC3E}">
        <p14:creationId xmlns:p14="http://schemas.microsoft.com/office/powerpoint/2010/main" val="47324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210</TotalTime>
  <Words>4164</Words>
  <Application>Microsoft Macintosh PowerPoint</Application>
  <PresentationFormat>Widescreen</PresentationFormat>
  <Paragraphs>290</Paragraphs>
  <Slides>32</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Abadi MT Condensed Extra Bold</vt:lpstr>
      <vt:lpstr>Bree Serif</vt:lpstr>
      <vt:lpstr>Calibri</vt:lpstr>
      <vt:lpstr>Calibri Light</vt:lpstr>
      <vt:lpstr>Chalkboard SE</vt:lpstr>
      <vt:lpstr>Mangal</vt:lpstr>
      <vt:lpstr>Source Code Pro</vt:lpstr>
      <vt:lpstr>Arial</vt:lpstr>
      <vt:lpstr>Office Theme</vt:lpstr>
      <vt:lpstr>The Art and Craft of  Reading Aloud</vt:lpstr>
      <vt:lpstr>PowerPoint Presentation</vt:lpstr>
      <vt:lpstr>PowerPoint Presentation</vt:lpstr>
      <vt:lpstr>Anchor Texts</vt:lpstr>
      <vt:lpstr>Anchor Texts</vt:lpstr>
      <vt:lpstr>Tips for Building a set of Anchor Texts</vt:lpstr>
      <vt:lpstr>Tips to a great Read-Aloud</vt:lpstr>
      <vt:lpstr>Read Aloud + Anchor Text Example</vt:lpstr>
      <vt:lpstr>What is an interactive read-aloud?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an interactive read-aloud?</vt:lpstr>
      <vt:lpstr>PowerPoint Presentation</vt:lpstr>
      <vt:lpstr>PowerPoint Presentation</vt:lpstr>
      <vt:lpstr>PowerPoint Presentation</vt:lpstr>
      <vt:lpstr>What is an interactive read-aloud?</vt:lpstr>
      <vt:lpstr>What is an interactive read-aloud?</vt:lpstr>
      <vt:lpstr>What is an interactive read-aloud?</vt:lpstr>
      <vt:lpstr>Shared Reading </vt:lpstr>
      <vt:lpstr>What are the benefits of an anchor text?</vt:lpstr>
      <vt:lpstr>What is one new thing you learned today that you are going to try with your students?</vt:lpstr>
      <vt:lpstr>Discussion questions you can use with any book:</vt:lpstr>
      <vt:lpstr>Discussion questions you can use with any book:</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Art and Craft of  Reading Aloud</dc:title>
  <dc:creator>Hannah Knecht</dc:creator>
  <cp:lastModifiedBy>Hannah Knecht</cp:lastModifiedBy>
  <cp:revision>30</cp:revision>
  <dcterms:created xsi:type="dcterms:W3CDTF">2019-09-03T15:06:10Z</dcterms:created>
  <dcterms:modified xsi:type="dcterms:W3CDTF">2019-09-03T19:51:41Z</dcterms:modified>
</cp:coreProperties>
</file>